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6" r:id="rId26"/>
    <p:sldId id="287" r:id="rId27"/>
    <p:sldId id="288" r:id="rId28"/>
    <p:sldId id="289" r:id="rId29"/>
    <p:sldId id="290" r:id="rId30"/>
    <p:sldId id="291" r:id="rId31"/>
    <p:sldId id="292" r:id="rId32"/>
    <p:sldId id="293" r:id="rId33"/>
    <p:sldId id="294" r:id="rId34"/>
    <p:sldId id="295" r:id="rId35"/>
    <p:sldId id="297" r:id="rId36"/>
    <p:sldId id="298" r:id="rId37"/>
    <p:sldId id="299" r:id="rId38"/>
    <p:sldId id="300" r:id="rId39"/>
    <p:sldId id="301" r:id="rId40"/>
    <p:sldId id="302" r:id="rId41"/>
    <p:sldId id="303" r:id="rId42"/>
    <p:sldId id="304" r:id="rId43"/>
    <p:sldId id="305" r:id="rId44"/>
    <p:sldId id="306" r:id="rId45"/>
    <p:sldId id="308" r:id="rId46"/>
    <p:sldId id="309" r:id="rId47"/>
    <p:sldId id="310" r:id="rId48"/>
    <p:sldId id="311" r:id="rId49"/>
    <p:sldId id="312" r:id="rId50"/>
    <p:sldId id="313" r:id="rId51"/>
    <p:sldId id="314" r:id="rId52"/>
    <p:sldId id="31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AA3019-F806-4BB1-A7DB-A2807E1EF98D}"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402322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AA3019-F806-4BB1-A7DB-A2807E1EF98D}"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128002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AA3019-F806-4BB1-A7DB-A2807E1EF98D}"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413069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AA3019-F806-4BB1-A7DB-A2807E1EF98D}"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30131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AA3019-F806-4BB1-A7DB-A2807E1EF98D}"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319737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AA3019-F806-4BB1-A7DB-A2807E1EF98D}"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10976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AA3019-F806-4BB1-A7DB-A2807E1EF98D}"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308923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AA3019-F806-4BB1-A7DB-A2807E1EF98D}"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354629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A3019-F806-4BB1-A7DB-A2807E1EF98D}"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219744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AA3019-F806-4BB1-A7DB-A2807E1EF98D}"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91124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AA3019-F806-4BB1-A7DB-A2807E1EF98D}"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6B871B-2646-4020-9682-5A775F9B4C41}" type="slidenum">
              <a:rPr lang="en-GB" smtClean="0"/>
              <a:t>‹#›</a:t>
            </a:fld>
            <a:endParaRPr lang="en-GB"/>
          </a:p>
        </p:txBody>
      </p:sp>
    </p:spTree>
    <p:extLst>
      <p:ext uri="{BB962C8B-B14F-4D97-AF65-F5344CB8AC3E}">
        <p14:creationId xmlns:p14="http://schemas.microsoft.com/office/powerpoint/2010/main" val="253373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A3019-F806-4BB1-A7DB-A2807E1EF98D}" type="datetimeFigureOut">
              <a:rPr lang="en-GB" smtClean="0"/>
              <a:t>21/04/2020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B871B-2646-4020-9682-5A775F9B4C41}" type="slidenum">
              <a:rPr lang="en-GB" smtClean="0"/>
              <a:t>‹#›</a:t>
            </a:fld>
            <a:endParaRPr lang="en-GB"/>
          </a:p>
        </p:txBody>
      </p:sp>
    </p:spTree>
    <p:extLst>
      <p:ext uri="{BB962C8B-B14F-4D97-AF65-F5344CB8AC3E}">
        <p14:creationId xmlns:p14="http://schemas.microsoft.com/office/powerpoint/2010/main" val="2371601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bstanley@bluecoat.uk.com" TargetMode="External"/><Relationship Id="rId2" Type="http://schemas.openxmlformats.org/officeDocument/2006/relationships/hyperlink" Target="https://whiterosemaths.com/homelearning/year-6/"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bstanley@bluecoat.uk.com" TargetMode="External"/><Relationship Id="rId2" Type="http://schemas.openxmlformats.org/officeDocument/2006/relationships/hyperlink" Target="https://whiterosemaths.com/homelearning/year-6/"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bstanley@bluecoat.uk.com" TargetMode="External"/><Relationship Id="rId2" Type="http://schemas.openxmlformats.org/officeDocument/2006/relationships/hyperlink" Target="https://whiterosemaths.com/homelearning/year-6/"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mailto:bstanley@bluecoat.uk.com" TargetMode="External"/><Relationship Id="rId2" Type="http://schemas.openxmlformats.org/officeDocument/2006/relationships/hyperlink" Target="https://whiterosemaths.com/homelearning/year-6/"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bstanley@bluecoat.uk.com" TargetMode="External"/><Relationship Id="rId2" Type="http://schemas.openxmlformats.org/officeDocument/2006/relationships/hyperlink" Target="https://whiterosemaths.com/homelearning/year-6/"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02201"/>
            <a:ext cx="6084571" cy="6407604"/>
          </a:xfrm>
          <a:prstGeom prst="rect">
            <a:avLst/>
          </a:prstGeom>
        </p:spPr>
      </p:pic>
      <p:pic>
        <p:nvPicPr>
          <p:cNvPr id="8" name="Picture 7"/>
          <p:cNvPicPr>
            <a:picLocks noChangeAspect="1"/>
          </p:cNvPicPr>
          <p:nvPr/>
        </p:nvPicPr>
        <p:blipFill>
          <a:blip r:embed="rId3"/>
          <a:stretch>
            <a:fillRect/>
          </a:stretch>
        </p:blipFill>
        <p:spPr>
          <a:xfrm>
            <a:off x="6264592" y="845683"/>
            <a:ext cx="5714048" cy="4457837"/>
          </a:xfrm>
          <a:prstGeom prst="rect">
            <a:avLst/>
          </a:prstGeom>
        </p:spPr>
      </p:pic>
    </p:spTree>
    <p:extLst>
      <p:ext uri="{BB962C8B-B14F-4D97-AF65-F5344CB8AC3E}">
        <p14:creationId xmlns:p14="http://schemas.microsoft.com/office/powerpoint/2010/main" val="7576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1544" y="404664"/>
            <a:ext cx="3991534" cy="3888432"/>
          </a:xfrm>
          <a:prstGeom prst="rect">
            <a:avLst/>
          </a:prstGeom>
        </p:spPr>
      </p:pic>
      <p:pic>
        <p:nvPicPr>
          <p:cNvPr id="5" name="Picture 4"/>
          <p:cNvPicPr>
            <a:picLocks noChangeAspect="1"/>
          </p:cNvPicPr>
          <p:nvPr/>
        </p:nvPicPr>
        <p:blipFill>
          <a:blip r:embed="rId3"/>
          <a:stretch>
            <a:fillRect/>
          </a:stretch>
        </p:blipFill>
        <p:spPr>
          <a:xfrm>
            <a:off x="6223402" y="404664"/>
            <a:ext cx="3835743" cy="5616624"/>
          </a:xfrm>
          <a:prstGeom prst="rect">
            <a:avLst/>
          </a:prstGeom>
        </p:spPr>
      </p:pic>
    </p:spTree>
    <p:extLst>
      <p:ext uri="{BB962C8B-B14F-4D97-AF65-F5344CB8AC3E}">
        <p14:creationId xmlns:p14="http://schemas.microsoft.com/office/powerpoint/2010/main" val="1009243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4488" y="466725"/>
            <a:ext cx="8963025" cy="5924550"/>
          </a:xfrm>
          <a:prstGeom prst="rect">
            <a:avLst/>
          </a:prstGeom>
        </p:spPr>
      </p:pic>
    </p:spTree>
    <p:extLst>
      <p:ext uri="{BB962C8B-B14F-4D97-AF65-F5344CB8AC3E}">
        <p14:creationId xmlns:p14="http://schemas.microsoft.com/office/powerpoint/2010/main" val="96771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8288" y="188641"/>
            <a:ext cx="9115425" cy="6552728"/>
          </a:xfrm>
          <a:prstGeom prst="rect">
            <a:avLst/>
          </a:prstGeom>
        </p:spPr>
      </p:pic>
    </p:spTree>
    <p:extLst>
      <p:ext uri="{BB962C8B-B14F-4D97-AF65-F5344CB8AC3E}">
        <p14:creationId xmlns:p14="http://schemas.microsoft.com/office/powerpoint/2010/main" val="335908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117694"/>
            <a:ext cx="8280920" cy="67403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t>Dear Diary</a:t>
            </a:r>
          </a:p>
          <a:p>
            <a:r>
              <a:rPr lang="en-GB" dirty="0"/>
              <a:t> </a:t>
            </a:r>
          </a:p>
          <a:p>
            <a:r>
              <a:rPr lang="en-GB" dirty="0"/>
              <a:t>You will never guess what has happened to me! I have been plunged into a world I never quite believed in and if I am completely honest, I never saw this coming. I feel very overwhelmed. </a:t>
            </a:r>
          </a:p>
          <a:p>
            <a:r>
              <a:rPr lang="en-GB" dirty="0"/>
              <a:t>As you know, I have moved into a huge, dusty, vintage house as filthy as a shack. In fact, it is more like a dozen shacks that have been stacked on top of one another! </a:t>
            </a:r>
          </a:p>
          <a:p>
            <a:r>
              <a:rPr lang="en-GB" dirty="0"/>
              <a:t>Every now and then, I had been hearing sounds in the old walls that sounded like scratches or small footprints. It made me feel nervous because I was unsure what it was and part of me just wished that it would go away. </a:t>
            </a:r>
          </a:p>
          <a:p>
            <a:r>
              <a:rPr lang="en-GB" dirty="0"/>
              <a:t>Yesterday, Mallory picked up an old broom in the kitchen and held it like it was a baseball bat. She quickly swung the bat at the pale, dull, worn wall and plaster came scattering to the floor beneath our feet like flour and a huge hole appeared (I knew Mom would blame me for it– she always does!). </a:t>
            </a:r>
          </a:p>
          <a:p>
            <a:r>
              <a:rPr lang="en-GB" dirty="0"/>
              <a:t>Hesitantly, I stepped towards the ominous hole and I felt the hairs on my arms stand up. To my amazement, inside were the most bizarre objects! A doll’s head lolled in one corner. Dead cockroaches were strung up like garlands. Tiny soldiers with melted hands and feet were scattered all over like autumn leaves resting on the ground. </a:t>
            </a:r>
          </a:p>
          <a:p>
            <a:r>
              <a:rPr lang="en-GB" dirty="0"/>
              <a:t>All of a sudden, the mysterious noise came back again! I had to quietly squeeze myself into the dumbwaiter (that’s where all the objects came from in the wall by the way) and it was really dirty inside and it smelled like old wood. </a:t>
            </a:r>
          </a:p>
          <a:p>
            <a:r>
              <a:rPr lang="en-GB" dirty="0"/>
              <a:t>After a while, I arrived in a secretive room that had a low ceiling and crowded bookshelves surrounded me. Slowly, I looked around the room and I realised there was no door! What a strange place it was</a:t>
            </a:r>
            <a:r>
              <a:rPr lang="en-GB" dirty="0"/>
              <a:t>!</a:t>
            </a:r>
            <a:endParaRPr lang="en-GB" dirty="0"/>
          </a:p>
        </p:txBody>
      </p:sp>
      <p:sp>
        <p:nvSpPr>
          <p:cNvPr id="3" name="TextBox 2"/>
          <p:cNvSpPr txBox="1"/>
          <p:nvPr/>
        </p:nvSpPr>
        <p:spPr>
          <a:xfrm>
            <a:off x="109255" y="117694"/>
            <a:ext cx="1784859"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solidFill>
                  <a:prstClr val="white"/>
                </a:solidFill>
              </a:rPr>
              <a:t>LO: To retrieve and infer information</a:t>
            </a:r>
            <a:endParaRPr lang="en-GB" b="1" dirty="0">
              <a:solidFill>
                <a:prstClr val="white"/>
              </a:solidFill>
            </a:endParaRPr>
          </a:p>
        </p:txBody>
      </p:sp>
      <p:sp>
        <p:nvSpPr>
          <p:cNvPr id="4" name="TextBox 3"/>
          <p:cNvSpPr txBox="1"/>
          <p:nvPr/>
        </p:nvSpPr>
        <p:spPr>
          <a:xfrm>
            <a:off x="10619473" y="103690"/>
            <a:ext cx="138529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smtClean="0">
                <a:solidFill>
                  <a:prstClr val="white"/>
                </a:solidFill>
              </a:rPr>
              <a:t>Tuesday 28</a:t>
            </a:r>
            <a:r>
              <a:rPr lang="en-GB" b="1" baseline="30000" dirty="0" smtClean="0">
                <a:solidFill>
                  <a:prstClr val="white"/>
                </a:solidFill>
              </a:rPr>
              <a:t>th</a:t>
            </a:r>
            <a:r>
              <a:rPr lang="en-GB" b="1" dirty="0" smtClean="0">
                <a:solidFill>
                  <a:prstClr val="white"/>
                </a:solidFill>
              </a:rPr>
              <a:t> </a:t>
            </a:r>
            <a:r>
              <a:rPr lang="en-GB" b="1" dirty="0">
                <a:solidFill>
                  <a:prstClr val="white"/>
                </a:solidFill>
              </a:rPr>
              <a:t>A</a:t>
            </a:r>
            <a:r>
              <a:rPr lang="en-GB" b="1" dirty="0" smtClean="0">
                <a:solidFill>
                  <a:prstClr val="white"/>
                </a:solidFill>
              </a:rPr>
              <a:t>pril</a:t>
            </a:r>
            <a:endParaRPr lang="en-GB" b="1" dirty="0">
              <a:solidFill>
                <a:prstClr val="white"/>
              </a:solidFill>
            </a:endParaRPr>
          </a:p>
        </p:txBody>
      </p:sp>
    </p:spTree>
    <p:extLst>
      <p:ext uri="{BB962C8B-B14F-4D97-AF65-F5344CB8AC3E}">
        <p14:creationId xmlns:p14="http://schemas.microsoft.com/office/powerpoint/2010/main" val="4016310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764705"/>
            <a:ext cx="8748464" cy="5632311"/>
          </a:xfrm>
          <a:prstGeom prst="rect">
            <a:avLst/>
          </a:prstGeom>
        </p:spPr>
        <p:txBody>
          <a:bodyPr wrap="square">
            <a:spAutoFit/>
          </a:bodyPr>
          <a:lstStyle/>
          <a:p>
            <a:r>
              <a:rPr lang="en-GB" dirty="0"/>
              <a:t>Bravely, I began to explore the creepy room. I found an array of objects like old books, a pair of round glasses, a large watercolour painting of a little girl and a man pleasantly playing on the lawn and a note. Just as I was feeling confident, the peculiar noises returned along with my Mom! So, I had to go back downstairs, I felt so disappointed because I really wanted to stay longer to find more clues. </a:t>
            </a:r>
          </a:p>
          <a:p>
            <a:r>
              <a:rPr lang="en-GB" dirty="0"/>
              <a:t>This morning, the craziest thing happened! My alarm clock didn’t wake me up…Mallory’s loud screaming did! Something had tied her long, silky, brown hair to the bed and of course I got the blame! It wasn’t me and it wasn’t Simon. I felt very confused!</a:t>
            </a:r>
          </a:p>
          <a:p>
            <a:r>
              <a:rPr lang="en-GB" dirty="0"/>
              <a:t>Certainly curious, I knew what I needed to do. I used the clues from the strange note I found yesterday and bravely made my way up to the undisturbed attic. Eventually, when I got there the room I entered was bright and small with dusty windows on all sides. There wasn’t much in the room, only an old trunk, a Victrola, a small stool and rolls of faded fabric. </a:t>
            </a:r>
          </a:p>
          <a:p>
            <a:r>
              <a:rPr lang="en-GB" dirty="0"/>
              <a:t>Nervously, I opened the large, dry, neglected trunk. Nothing inside looked like it was a secret or something to be hidden, there was simply moth-eaten clothes inside. I felt disappointed because I was eagerly hoping to find something fascinating!</a:t>
            </a:r>
          </a:p>
          <a:p>
            <a:r>
              <a:rPr lang="en-GB" dirty="0"/>
              <a:t>Using the clues in the note I found, I knew there was something in the trunk but it took me a while to work out where. Eventually, a secret compartment popped open! Excited beyond reason, I quickly reached inside and found an old crumbling book that smelt like burnt paper. </a:t>
            </a:r>
          </a:p>
        </p:txBody>
      </p:sp>
    </p:spTree>
    <p:extLst>
      <p:ext uri="{BB962C8B-B14F-4D97-AF65-F5344CB8AC3E}">
        <p14:creationId xmlns:p14="http://schemas.microsoft.com/office/powerpoint/2010/main" val="56246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9" y="620688"/>
            <a:ext cx="7626255" cy="5909310"/>
          </a:xfrm>
          <a:prstGeom prst="rect">
            <a:avLst/>
          </a:prstGeom>
          <a:noFill/>
        </p:spPr>
        <p:txBody>
          <a:bodyPr wrap="none" rtlCol="0">
            <a:spAutoFit/>
          </a:bodyPr>
          <a:lstStyle/>
          <a:p>
            <a:r>
              <a:rPr lang="en-GB" dirty="0"/>
              <a:t>Page 1</a:t>
            </a:r>
          </a:p>
          <a:p>
            <a:pPr marL="342900" indent="-342900">
              <a:buAutoNum type="arabicParenR"/>
            </a:pPr>
            <a:r>
              <a:rPr lang="en-GB" dirty="0"/>
              <a:t>How did Mallory hold the broom? </a:t>
            </a:r>
          </a:p>
          <a:p>
            <a:pPr marL="342900" indent="-342900">
              <a:buAutoNum type="arabicParenR"/>
            </a:pPr>
            <a:r>
              <a:rPr lang="en-GB" dirty="0"/>
              <a:t>What was the house as filthy as? </a:t>
            </a:r>
          </a:p>
          <a:p>
            <a:pPr marL="342900" indent="-342900">
              <a:buAutoNum type="arabicParenR"/>
            </a:pPr>
            <a:r>
              <a:rPr lang="en-GB" dirty="0"/>
              <a:t>What happened when Mallory swung the bat?</a:t>
            </a:r>
          </a:p>
          <a:p>
            <a:pPr marL="342900" indent="-342900">
              <a:buAutoNum type="arabicParenR"/>
            </a:pPr>
            <a:r>
              <a:rPr lang="en-GB" dirty="0"/>
              <a:t>What was in the hole?  </a:t>
            </a:r>
          </a:p>
          <a:p>
            <a:pPr marL="342900" indent="-342900">
              <a:buAutoNum type="arabicParenR"/>
            </a:pPr>
            <a:r>
              <a:rPr lang="en-GB" dirty="0"/>
              <a:t>How would you have felt when you looked in the hole? Why?</a:t>
            </a:r>
          </a:p>
          <a:p>
            <a:pPr marL="342900" indent="-342900">
              <a:buAutoNum type="arabicParenR"/>
            </a:pPr>
            <a:r>
              <a:rPr lang="en-GB" dirty="0"/>
              <a:t>Find two similes used on page one. </a:t>
            </a:r>
          </a:p>
          <a:p>
            <a:pPr marL="342900" indent="-342900">
              <a:buAutoNum type="arabicParenR"/>
            </a:pPr>
            <a:endParaRPr lang="en-GB" dirty="0"/>
          </a:p>
          <a:p>
            <a:r>
              <a:rPr lang="en-GB" dirty="0"/>
              <a:t>Page 2: </a:t>
            </a:r>
          </a:p>
          <a:p>
            <a:pPr marL="342900" indent="-342900">
              <a:buAutoNum type="arabicParenR"/>
            </a:pPr>
            <a:r>
              <a:rPr lang="en-GB" dirty="0"/>
              <a:t>List 3 things found in the room. (2 marks)</a:t>
            </a:r>
          </a:p>
          <a:p>
            <a:pPr marL="342900" indent="-342900">
              <a:buAutoNum type="arabicParenR"/>
            </a:pPr>
            <a:r>
              <a:rPr lang="en-GB" dirty="0"/>
              <a:t>Why did the character have to leave the room? </a:t>
            </a:r>
          </a:p>
          <a:p>
            <a:pPr marL="342900" indent="-342900">
              <a:buAutoNum type="arabicParenR"/>
            </a:pPr>
            <a:r>
              <a:rPr lang="en-GB" dirty="0"/>
              <a:t>How did the character feel when leaving the room? Explain. (2marks)</a:t>
            </a:r>
          </a:p>
          <a:p>
            <a:pPr marL="342900" indent="-342900">
              <a:buAutoNum type="arabicParenR"/>
            </a:pPr>
            <a:r>
              <a:rPr lang="en-GB" dirty="0"/>
              <a:t>Why was she disappointed when she first opened the trunk?</a:t>
            </a:r>
          </a:p>
          <a:p>
            <a:pPr marL="342900" indent="-342900">
              <a:buAutoNum type="arabicParenR"/>
            </a:pPr>
            <a:r>
              <a:rPr lang="en-GB" dirty="0"/>
              <a:t>How would you feel after the secret compartment opened? Why? (2 marks)</a:t>
            </a:r>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p:txBody>
      </p:sp>
    </p:spTree>
    <p:extLst>
      <p:ext uri="{BB962C8B-B14F-4D97-AF65-F5344CB8AC3E}">
        <p14:creationId xmlns:p14="http://schemas.microsoft.com/office/powerpoint/2010/main" val="215977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847528" y="1402905"/>
            <a:ext cx="7640466"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Tuesday 28</a:t>
            </a:r>
            <a:r>
              <a:rPr lang="en-GB" altLang="en-US" sz="2000" baseline="30000" dirty="0">
                <a:latin typeface="Calibri" panose="020F0502020204030204" pitchFamily="34" charset="0"/>
                <a:ea typeface="Calibri" panose="020F0502020204030204" pitchFamily="34" charset="0"/>
                <a:cs typeface="Times New Roman" panose="02020603050405020304" pitchFamily="18" charset="0"/>
              </a:rPr>
              <a:t>th</a:t>
            </a:r>
            <a:r>
              <a:rPr lang="en-GB" altLang="en-US" sz="2000" dirty="0">
                <a:latin typeface="Calibri" panose="020F0502020204030204" pitchFamily="34" charset="0"/>
                <a:ea typeface="Calibri" panose="020F0502020204030204" pitchFamily="34" charset="0"/>
                <a:cs typeface="Times New Roman" panose="02020603050405020304" pitchFamily="18" charset="0"/>
              </a:rPr>
              <a:t> April Maths</a:t>
            </a:r>
            <a:endParaRPr lang="en-GB" altLang="en-US" sz="1200" dirty="0"/>
          </a:p>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Please use the linked video : </a:t>
            </a:r>
            <a:r>
              <a:rPr lang="en-GB" altLang="en-US" sz="2000" dirty="0">
                <a:latin typeface="Calibri" panose="020F0502020204030204" pitchFamily="34" charset="0"/>
                <a:ea typeface="Calibri" panose="020F0502020204030204" pitchFamily="34" charset="0"/>
                <a:cs typeface="Times New Roman" panose="02020603050405020304" pitchFamily="18" charset="0"/>
                <a:hlinkClick r:id="rId2"/>
              </a:rPr>
              <a:t>https://whiterosemaths.com/homelearning/year-6/</a:t>
            </a:r>
            <a:r>
              <a:rPr lang="en-GB" altLang="en-US" sz="2000" dirty="0">
                <a:latin typeface="Calibri" panose="020F0502020204030204" pitchFamily="34" charset="0"/>
                <a:ea typeface="Calibri" panose="020F0502020204030204" pitchFamily="34" charset="0"/>
                <a:cs typeface="Times New Roman" panose="02020603050405020304" pitchFamily="18" charset="0"/>
              </a:rPr>
              <a:t>    </a:t>
            </a:r>
            <a:r>
              <a:rPr lang="en-GB" altLang="en-US" sz="2000" b="1" u="sng" dirty="0">
                <a:latin typeface="Calibri" panose="020F0502020204030204" pitchFamily="34" charset="0"/>
                <a:ea typeface="Calibri" panose="020F0502020204030204" pitchFamily="34" charset="0"/>
                <a:cs typeface="Times New Roman" panose="02020603050405020304" pitchFamily="18" charset="0"/>
              </a:rPr>
              <a:t>Summer Week 1 Lesson 2</a:t>
            </a:r>
            <a:endParaRPr lang="en-GB" altLang="en-US" sz="1200" b="1" u="sng" dirty="0"/>
          </a:p>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We have moved to week 3 instead of 2 as many of you will not have protractors so week 2 becomes very difficult. </a:t>
            </a:r>
            <a:endParaRPr lang="en-GB" altLang="en-US" sz="1200" dirty="0"/>
          </a:p>
          <a:p>
            <a:pPr eaLnBrk="0" fontAlgn="base" hangingPunct="0">
              <a:spcBef>
                <a:spcPct val="0"/>
              </a:spcBef>
              <a:spcAft>
                <a:spcPct val="0"/>
              </a:spcAft>
            </a:pPr>
            <a:endParaRPr lang="en-GB" altLang="en-US" dirty="0">
              <a:latin typeface="Arial" panose="020B0604020202020204" pitchFamily="34" charset="0"/>
            </a:endParaRPr>
          </a:p>
        </p:txBody>
      </p:sp>
      <p:sp>
        <p:nvSpPr>
          <p:cNvPr id="5" name="Rectangle 4"/>
          <p:cNvSpPr/>
          <p:nvPr/>
        </p:nvSpPr>
        <p:spPr>
          <a:xfrm>
            <a:off x="2881495" y="21523"/>
            <a:ext cx="6597127" cy="1754326"/>
          </a:xfrm>
          <a:prstGeom prst="rect">
            <a:avLst/>
          </a:prstGeom>
          <a:noFill/>
        </p:spPr>
        <p:txBody>
          <a:bodyPr wrap="none" lIns="91440" tIns="45720" rIns="91440" bIns="45720">
            <a:spAutoFit/>
          </a:bodyPr>
          <a:lstStyle/>
          <a:p>
            <a:pPr algn="ctr"/>
            <a:r>
              <a:rPr lang="en-US" sz="5400" b="1" u="sng" dirty="0">
                <a:ln w="0"/>
                <a:solidFill>
                  <a:schemeClr val="accent1"/>
                </a:solidFill>
                <a:effectLst>
                  <a:outerShdw blurRad="38100" dist="25400" dir="5400000" algn="ctr" rotWithShape="0">
                    <a:srgbClr val="6E747A">
                      <a:alpha val="43000"/>
                    </a:srgbClr>
                  </a:outerShdw>
                </a:effectLst>
              </a:rPr>
              <a:t>LO To calculate angles </a:t>
            </a:r>
          </a:p>
          <a:p>
            <a:pPr algn="ctr"/>
            <a:r>
              <a:rPr lang="en-US" sz="5400" b="1" u="sng" dirty="0">
                <a:ln w="0"/>
                <a:solidFill>
                  <a:schemeClr val="accent1"/>
                </a:solidFill>
                <a:effectLst>
                  <a:outerShdw blurRad="38100" dist="25400" dir="5400000" algn="ctr" rotWithShape="0">
                    <a:srgbClr val="6E747A">
                      <a:alpha val="43000"/>
                    </a:srgbClr>
                  </a:outerShdw>
                </a:effectLst>
              </a:rPr>
              <a:t>in a triangle</a:t>
            </a:r>
            <a:endParaRPr lang="en-US" sz="5400" b="1" u="sng"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1991544" y="4110610"/>
            <a:ext cx="4572000" cy="1779333"/>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Please complete the worksheet before the deep/deeper.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Any questions please e-mail me at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bstanley@bluecoat.uk.com</a:t>
            </a: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AutoShape 7" descr="Illustration Of A Smiley Mascot Holding A Pencil, Answering Math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7104112" y="3043935"/>
            <a:ext cx="3433552" cy="3635052"/>
          </a:xfrm>
          <a:prstGeom prst="rect">
            <a:avLst/>
          </a:prstGeom>
        </p:spPr>
      </p:pic>
    </p:spTree>
    <p:extLst>
      <p:ext uri="{BB962C8B-B14F-4D97-AF65-F5344CB8AC3E}">
        <p14:creationId xmlns:p14="http://schemas.microsoft.com/office/powerpoint/2010/main" val="2383227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26430"/>
            <a:ext cx="9130020" cy="6642930"/>
          </a:xfrm>
          <a:prstGeom prst="rect">
            <a:avLst/>
          </a:prstGeom>
        </p:spPr>
      </p:pic>
    </p:spTree>
    <p:extLst>
      <p:ext uri="{BB962C8B-B14F-4D97-AF65-F5344CB8AC3E}">
        <p14:creationId xmlns:p14="http://schemas.microsoft.com/office/powerpoint/2010/main" val="65920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0858" y="0"/>
            <a:ext cx="8938586" cy="6597352"/>
          </a:xfrm>
          <a:prstGeom prst="rect">
            <a:avLst/>
          </a:prstGeom>
        </p:spPr>
      </p:pic>
    </p:spTree>
    <p:extLst>
      <p:ext uri="{BB962C8B-B14F-4D97-AF65-F5344CB8AC3E}">
        <p14:creationId xmlns:p14="http://schemas.microsoft.com/office/powerpoint/2010/main" val="428969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3552" y="620688"/>
            <a:ext cx="3168352" cy="4688697"/>
          </a:xfrm>
          <a:prstGeom prst="rect">
            <a:avLst/>
          </a:prstGeom>
        </p:spPr>
      </p:pic>
      <p:pic>
        <p:nvPicPr>
          <p:cNvPr id="3" name="Picture 2"/>
          <p:cNvPicPr>
            <a:picLocks noChangeAspect="1"/>
          </p:cNvPicPr>
          <p:nvPr/>
        </p:nvPicPr>
        <p:blipFill>
          <a:blip r:embed="rId3"/>
          <a:stretch>
            <a:fillRect/>
          </a:stretch>
        </p:blipFill>
        <p:spPr>
          <a:xfrm>
            <a:off x="6240016" y="620688"/>
            <a:ext cx="3843544" cy="2160240"/>
          </a:xfrm>
          <a:prstGeom prst="rect">
            <a:avLst/>
          </a:prstGeom>
        </p:spPr>
      </p:pic>
    </p:spTree>
    <p:extLst>
      <p:ext uri="{BB962C8B-B14F-4D97-AF65-F5344CB8AC3E}">
        <p14:creationId xmlns:p14="http://schemas.microsoft.com/office/powerpoint/2010/main" val="199583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3421" y="365125"/>
            <a:ext cx="6143625" cy="5104334"/>
          </a:xfrm>
          <a:prstGeom prst="rect">
            <a:avLst/>
          </a:prstGeom>
        </p:spPr>
      </p:pic>
      <p:pic>
        <p:nvPicPr>
          <p:cNvPr id="6" name="Picture 5"/>
          <p:cNvPicPr>
            <a:picLocks noChangeAspect="1"/>
          </p:cNvPicPr>
          <p:nvPr/>
        </p:nvPicPr>
        <p:blipFill>
          <a:blip r:embed="rId3"/>
          <a:stretch>
            <a:fillRect/>
          </a:stretch>
        </p:blipFill>
        <p:spPr>
          <a:xfrm>
            <a:off x="6307046" y="1933303"/>
            <a:ext cx="5884954" cy="3536156"/>
          </a:xfrm>
          <a:prstGeom prst="rect">
            <a:avLst/>
          </a:prstGeom>
        </p:spPr>
      </p:pic>
    </p:spTree>
    <p:extLst>
      <p:ext uri="{BB962C8B-B14F-4D97-AF65-F5344CB8AC3E}">
        <p14:creationId xmlns:p14="http://schemas.microsoft.com/office/powerpoint/2010/main" val="270050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31504" y="0"/>
            <a:ext cx="9036496" cy="6741368"/>
          </a:xfrm>
          <a:prstGeom prst="rect">
            <a:avLst/>
          </a:prstGeom>
        </p:spPr>
      </p:pic>
    </p:spTree>
    <p:extLst>
      <p:ext uri="{BB962C8B-B14F-4D97-AF65-F5344CB8AC3E}">
        <p14:creationId xmlns:p14="http://schemas.microsoft.com/office/powerpoint/2010/main" val="259563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31504" y="188640"/>
            <a:ext cx="9036496" cy="6329206"/>
          </a:xfrm>
          <a:prstGeom prst="rect">
            <a:avLst/>
          </a:prstGeom>
        </p:spPr>
      </p:pic>
    </p:spTree>
    <p:extLst>
      <p:ext uri="{BB962C8B-B14F-4D97-AF65-F5344CB8AC3E}">
        <p14:creationId xmlns:p14="http://schemas.microsoft.com/office/powerpoint/2010/main" val="339648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441747"/>
            <a:ext cx="3876675" cy="3829050"/>
          </a:xfrm>
          <a:prstGeom prst="rect">
            <a:avLst/>
          </a:prstGeom>
        </p:spPr>
      </p:pic>
      <p:pic>
        <p:nvPicPr>
          <p:cNvPr id="3" name="Picture 2"/>
          <p:cNvPicPr>
            <a:picLocks noChangeAspect="1"/>
          </p:cNvPicPr>
          <p:nvPr/>
        </p:nvPicPr>
        <p:blipFill>
          <a:blip r:embed="rId3"/>
          <a:stretch>
            <a:fillRect/>
          </a:stretch>
        </p:blipFill>
        <p:spPr>
          <a:xfrm>
            <a:off x="6096001" y="404665"/>
            <a:ext cx="3876675" cy="3857625"/>
          </a:xfrm>
          <a:prstGeom prst="rect">
            <a:avLst/>
          </a:prstGeom>
        </p:spPr>
      </p:pic>
    </p:spTree>
    <p:extLst>
      <p:ext uri="{BB962C8B-B14F-4D97-AF65-F5344CB8AC3E}">
        <p14:creationId xmlns:p14="http://schemas.microsoft.com/office/powerpoint/2010/main" val="220355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10019"/>
            <a:ext cx="8334672" cy="623619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will never guess what has happened to me! I have been </a:t>
            </a:r>
            <a:r>
              <a:rPr lang="en-GB"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plunged</a:t>
            </a:r>
            <a:r>
              <a:rPr lang="en-GB" dirty="0">
                <a:latin typeface="Calibri" panose="020F0502020204030204" pitchFamily="34" charset="0"/>
                <a:ea typeface="Calibri" panose="020F0502020204030204" pitchFamily="34" charset="0"/>
                <a:cs typeface="Times New Roman" panose="02020603050405020304" pitchFamily="18" charset="0"/>
              </a:rPr>
              <a:t> into a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world</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I never quite believed in and if I am completely honest, I never </a:t>
            </a:r>
            <a:r>
              <a:rPr lang="en-GB"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saw</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this coming. I feel very </a:t>
            </a:r>
            <a:r>
              <a:rPr lang="en-GB"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overwhelmed</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As you know,</a:t>
            </a:r>
            <a:r>
              <a:rPr lang="en-GB" dirty="0">
                <a:latin typeface="Calibri" panose="020F0502020204030204" pitchFamily="34" charset="0"/>
                <a:ea typeface="Calibri" panose="020F0502020204030204" pitchFamily="34" charset="0"/>
                <a:cs typeface="Times New Roman" panose="02020603050405020304" pitchFamily="18" charset="0"/>
              </a:rPr>
              <a:t> I have </a:t>
            </a:r>
            <a:r>
              <a:rPr lang="en-GB"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moved</a:t>
            </a:r>
            <a:r>
              <a:rPr lang="en-GB" dirty="0">
                <a:latin typeface="Calibri" panose="020F0502020204030204" pitchFamily="34" charset="0"/>
                <a:ea typeface="Calibri" panose="020F0502020204030204" pitchFamily="34" charset="0"/>
                <a:cs typeface="Times New Roman" panose="02020603050405020304" pitchFamily="18" charset="0"/>
              </a:rPr>
              <a:t> into a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huge, dusty, vintage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house</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as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filthy</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as a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shack</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In fact,</a:t>
            </a:r>
            <a:r>
              <a:rPr lang="en-GB" dirty="0">
                <a:latin typeface="Calibri" panose="020F0502020204030204" pitchFamily="34" charset="0"/>
                <a:ea typeface="Calibri" panose="020F0502020204030204" pitchFamily="34" charset="0"/>
                <a:cs typeface="Times New Roman" panose="02020603050405020304" pitchFamily="18" charset="0"/>
              </a:rPr>
              <a:t> it is more like a dozen</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shacks</a:t>
            </a:r>
            <a:r>
              <a:rPr lang="en-GB" dirty="0">
                <a:latin typeface="Calibri" panose="020F0502020204030204" pitchFamily="34" charset="0"/>
                <a:ea typeface="Calibri" panose="020F0502020204030204" pitchFamily="34" charset="0"/>
                <a:cs typeface="Times New Roman" panose="02020603050405020304" pitchFamily="18" charset="0"/>
              </a:rPr>
              <a:t> that have been stacked on top of one another! </a:t>
            </a:r>
          </a:p>
          <a:p>
            <a:pPr>
              <a:lnSpc>
                <a:spcPct val="107000"/>
              </a:lnSpc>
              <a:spcAft>
                <a:spcPts val="800"/>
              </a:spcAft>
            </a:pPr>
            <a:r>
              <a:rPr lang="en-GB"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Every now and then,</a:t>
            </a:r>
            <a:r>
              <a:rPr lang="en-GB" dirty="0">
                <a:latin typeface="Calibri" panose="020F0502020204030204" pitchFamily="34" charset="0"/>
                <a:ea typeface="Calibri" panose="020F0502020204030204" pitchFamily="34" charset="0"/>
                <a:cs typeface="Times New Roman" panose="02020603050405020304" pitchFamily="18" charset="0"/>
              </a:rPr>
              <a:t> I had been</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hearing</a:t>
            </a:r>
            <a:r>
              <a:rPr lang="en-GB" dirty="0">
                <a:latin typeface="Calibri" panose="020F0502020204030204" pitchFamily="34" charset="0"/>
                <a:ea typeface="Calibri" panose="020F0502020204030204" pitchFamily="34" charset="0"/>
                <a:cs typeface="Times New Roman" panose="02020603050405020304" pitchFamily="18" charset="0"/>
              </a:rPr>
              <a:t> sounds in the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old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walls</a:t>
            </a:r>
            <a:r>
              <a:rPr lang="en-GB" dirty="0">
                <a:latin typeface="Calibri" panose="020F0502020204030204" pitchFamily="34" charset="0"/>
                <a:ea typeface="Calibri" panose="020F0502020204030204" pitchFamily="34" charset="0"/>
                <a:cs typeface="Times New Roman" panose="02020603050405020304" pitchFamily="18" charset="0"/>
              </a:rPr>
              <a:t> that sounded like scratches or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small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footprints</a:t>
            </a:r>
            <a:r>
              <a:rPr lang="en-GB" dirty="0">
                <a:latin typeface="Calibri" panose="020F0502020204030204" pitchFamily="34" charset="0"/>
                <a:ea typeface="Calibri" panose="020F0502020204030204" pitchFamily="34" charset="0"/>
                <a:cs typeface="Times New Roman" panose="02020603050405020304" pitchFamily="18" charset="0"/>
              </a:rPr>
              <a:t>. It made me feel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nervous</a:t>
            </a:r>
            <a:r>
              <a:rPr lang="en-GB" dirty="0">
                <a:latin typeface="Calibri" panose="020F0502020204030204" pitchFamily="34" charset="0"/>
                <a:ea typeface="Calibri" panose="020F0502020204030204" pitchFamily="34" charset="0"/>
                <a:cs typeface="Times New Roman" panose="02020603050405020304" pitchFamily="18" charset="0"/>
              </a:rPr>
              <a:t> because I was unsure what it was and part of me just wished that it would go away. </a:t>
            </a:r>
          </a:p>
          <a:p>
            <a:pPr>
              <a:lnSpc>
                <a:spcPct val="107000"/>
              </a:lnSpc>
              <a:spcAft>
                <a:spcPts val="800"/>
              </a:spcAft>
            </a:pPr>
            <a:r>
              <a:rPr lang="en-GB"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Yesterday,</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Mallory</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picked up an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old</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broom</a:t>
            </a:r>
            <a:r>
              <a:rPr lang="en-GB" dirty="0">
                <a:latin typeface="Calibri" panose="020F0502020204030204" pitchFamily="34" charset="0"/>
                <a:ea typeface="Calibri" panose="020F0502020204030204" pitchFamily="34" charset="0"/>
                <a:cs typeface="Times New Roman" panose="02020603050405020304" pitchFamily="18" charset="0"/>
              </a:rPr>
              <a:t> in the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kitchen</a:t>
            </a:r>
            <a:r>
              <a:rPr lang="en-GB" dirty="0">
                <a:latin typeface="Calibri" panose="020F0502020204030204" pitchFamily="34" charset="0"/>
                <a:ea typeface="Calibri" panose="020F0502020204030204" pitchFamily="34" charset="0"/>
                <a:cs typeface="Times New Roman" panose="02020603050405020304" pitchFamily="18" charset="0"/>
              </a:rPr>
              <a:t> and held it like it was a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baseball bat</a:t>
            </a:r>
            <a:r>
              <a:rPr lang="en-GB" b="1" dirty="0">
                <a:latin typeface="Calibri" panose="020F0502020204030204" pitchFamily="34" charset="0"/>
                <a:ea typeface="Calibri" panose="020F0502020204030204" pitchFamily="34" charset="0"/>
                <a:cs typeface="Times New Roman" panose="02020603050405020304" pitchFamily="18" charset="0"/>
              </a:rPr>
              <a:t>.</a:t>
            </a:r>
            <a:r>
              <a:rPr lang="en-GB" dirty="0">
                <a:latin typeface="Calibri" panose="020F0502020204030204" pitchFamily="34" charset="0"/>
                <a:ea typeface="Calibri" panose="020F0502020204030204" pitchFamily="34" charset="0"/>
                <a:cs typeface="Times New Roman" panose="02020603050405020304" pitchFamily="18" charset="0"/>
              </a:rPr>
              <a:t> She </a:t>
            </a:r>
            <a:r>
              <a:rPr lang="en-GB"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quickly</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swung</a:t>
            </a:r>
            <a:r>
              <a:rPr lang="en-GB" dirty="0">
                <a:latin typeface="Calibri" panose="020F0502020204030204" pitchFamily="34" charset="0"/>
                <a:ea typeface="Calibri" panose="020F0502020204030204" pitchFamily="34" charset="0"/>
                <a:cs typeface="Times New Roman" panose="02020603050405020304" pitchFamily="18" charset="0"/>
              </a:rPr>
              <a:t> the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bat</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at the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pale, dull, worn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wall</a:t>
            </a:r>
            <a:r>
              <a:rPr lang="en-GB" dirty="0">
                <a:latin typeface="Calibri" panose="020F0502020204030204" pitchFamily="34" charset="0"/>
                <a:ea typeface="Calibri" panose="020F0502020204030204" pitchFamily="34" charset="0"/>
                <a:cs typeface="Times New Roman" panose="02020603050405020304" pitchFamily="18" charset="0"/>
              </a:rPr>
              <a:t> and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plaster</a:t>
            </a:r>
            <a:r>
              <a:rPr lang="en-GB" dirty="0">
                <a:latin typeface="Calibri" panose="020F0502020204030204" pitchFamily="34" charset="0"/>
                <a:ea typeface="Calibri" panose="020F0502020204030204" pitchFamily="34" charset="0"/>
                <a:cs typeface="Times New Roman" panose="02020603050405020304" pitchFamily="18" charset="0"/>
              </a:rPr>
              <a:t> came </a:t>
            </a:r>
            <a:r>
              <a:rPr lang="en-GB"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scattering</a:t>
            </a:r>
            <a:r>
              <a:rPr lang="en-GB" dirty="0">
                <a:latin typeface="Calibri" panose="020F0502020204030204" pitchFamily="34" charset="0"/>
                <a:ea typeface="Calibri" panose="020F0502020204030204" pitchFamily="34" charset="0"/>
                <a:cs typeface="Times New Roman" panose="02020603050405020304" pitchFamily="18" charset="0"/>
              </a:rPr>
              <a:t> to the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floor</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beneath our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feet</a:t>
            </a:r>
            <a:r>
              <a:rPr lang="en-GB" dirty="0">
                <a:latin typeface="Calibri" panose="020F0502020204030204" pitchFamily="34" charset="0"/>
                <a:ea typeface="Calibri" panose="020F0502020204030204" pitchFamily="34" charset="0"/>
                <a:cs typeface="Times New Roman" panose="02020603050405020304" pitchFamily="18" charset="0"/>
              </a:rPr>
              <a:t> like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flour</a:t>
            </a:r>
            <a:r>
              <a:rPr lang="en-GB" dirty="0">
                <a:latin typeface="Calibri" panose="020F0502020204030204" pitchFamily="34" charset="0"/>
                <a:ea typeface="Calibri" panose="020F0502020204030204" pitchFamily="34" charset="0"/>
                <a:cs typeface="Times New Roman" panose="02020603050405020304" pitchFamily="18" charset="0"/>
              </a:rPr>
              <a:t> and a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huge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hole</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appeared (I knew Mom would blame me for it– she always does!). </a:t>
            </a:r>
          </a:p>
          <a:p>
            <a:pPr>
              <a:lnSpc>
                <a:spcPct val="107000"/>
              </a:lnSpc>
              <a:spcAft>
                <a:spcPts val="800"/>
              </a:spcAft>
            </a:pPr>
            <a:r>
              <a:rPr lang="en-GB"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Hesitantly</a:t>
            </a:r>
            <a:r>
              <a:rPr lang="en-GB" dirty="0">
                <a:latin typeface="Calibri" panose="020F0502020204030204" pitchFamily="34" charset="0"/>
                <a:ea typeface="Calibri" panose="020F0502020204030204" pitchFamily="34" charset="0"/>
                <a:cs typeface="Times New Roman" panose="02020603050405020304" pitchFamily="18" charset="0"/>
              </a:rPr>
              <a:t>, I </a:t>
            </a:r>
            <a:r>
              <a:rPr lang="en-GB"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stepped</a:t>
            </a:r>
            <a:r>
              <a:rPr lang="en-GB" dirty="0">
                <a:latin typeface="Calibri" panose="020F0502020204030204" pitchFamily="34" charset="0"/>
                <a:ea typeface="Calibri" panose="020F0502020204030204" pitchFamily="34" charset="0"/>
                <a:cs typeface="Times New Roman" panose="02020603050405020304" pitchFamily="18" charset="0"/>
              </a:rPr>
              <a:t> towards the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ominous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hole</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and I </a:t>
            </a:r>
            <a:r>
              <a:rPr lang="en-GB"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felt</a:t>
            </a:r>
            <a:r>
              <a:rPr lang="en-GB" dirty="0">
                <a:latin typeface="Calibri" panose="020F0502020204030204" pitchFamily="34" charset="0"/>
                <a:ea typeface="Calibri" panose="020F0502020204030204" pitchFamily="34" charset="0"/>
                <a:cs typeface="Times New Roman" panose="02020603050405020304" pitchFamily="18" charset="0"/>
              </a:rPr>
              <a:t> the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hairs</a:t>
            </a:r>
            <a:r>
              <a:rPr lang="en-GB" dirty="0">
                <a:latin typeface="Calibri" panose="020F0502020204030204" pitchFamily="34" charset="0"/>
                <a:ea typeface="Calibri" panose="020F0502020204030204" pitchFamily="34" charset="0"/>
                <a:cs typeface="Times New Roman" panose="02020603050405020304" pitchFamily="18" charset="0"/>
              </a:rPr>
              <a:t> on my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arms</a:t>
            </a:r>
            <a:r>
              <a:rPr lang="en-GB" dirty="0">
                <a:latin typeface="Calibri" panose="020F0502020204030204" pitchFamily="34" charset="0"/>
                <a:ea typeface="Calibri" panose="020F0502020204030204" pitchFamily="34" charset="0"/>
                <a:cs typeface="Times New Roman" panose="02020603050405020304" pitchFamily="18" charset="0"/>
              </a:rPr>
              <a:t> stand up. </a:t>
            </a:r>
            <a:r>
              <a:rPr lang="en-GB"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To my amazement,</a:t>
            </a:r>
            <a:r>
              <a:rPr lang="en-GB" dirty="0">
                <a:latin typeface="Calibri" panose="020F0502020204030204" pitchFamily="34" charset="0"/>
                <a:ea typeface="Calibri" panose="020F0502020204030204" pitchFamily="34" charset="0"/>
                <a:cs typeface="Times New Roman" panose="02020603050405020304" pitchFamily="18" charset="0"/>
              </a:rPr>
              <a:t> inside were the most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bizarre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objects</a:t>
            </a:r>
            <a:r>
              <a:rPr lang="en-GB" dirty="0">
                <a:latin typeface="Calibri" panose="020F0502020204030204" pitchFamily="34" charset="0"/>
                <a:ea typeface="Calibri" panose="020F0502020204030204" pitchFamily="34" charset="0"/>
                <a:cs typeface="Times New Roman" panose="02020603050405020304" pitchFamily="18" charset="0"/>
              </a:rPr>
              <a:t>! A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doll’s head</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lolled</a:t>
            </a:r>
            <a:r>
              <a:rPr lang="en-GB" dirty="0">
                <a:latin typeface="Calibri" panose="020F0502020204030204" pitchFamily="34" charset="0"/>
                <a:ea typeface="Calibri" panose="020F0502020204030204" pitchFamily="34" charset="0"/>
                <a:cs typeface="Times New Roman" panose="02020603050405020304" pitchFamily="18" charset="0"/>
              </a:rPr>
              <a:t> in one corner.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Dead</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cockroaches</a:t>
            </a:r>
            <a:r>
              <a:rPr lang="en-GB" dirty="0">
                <a:latin typeface="Calibri" panose="020F0502020204030204" pitchFamily="34" charset="0"/>
                <a:ea typeface="Calibri" panose="020F0502020204030204" pitchFamily="34" charset="0"/>
                <a:cs typeface="Times New Roman" panose="02020603050405020304" pitchFamily="18" charset="0"/>
              </a:rPr>
              <a:t> were strung up like garlands.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Tiny</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soldiers</a:t>
            </a:r>
            <a:r>
              <a:rPr lang="en-GB" dirty="0">
                <a:latin typeface="Calibri" panose="020F0502020204030204" pitchFamily="34" charset="0"/>
                <a:ea typeface="Calibri" panose="020F0502020204030204" pitchFamily="34" charset="0"/>
                <a:cs typeface="Times New Roman" panose="02020603050405020304" pitchFamily="18" charset="0"/>
              </a:rPr>
              <a:t> with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melted</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hands</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and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feet</a:t>
            </a:r>
            <a:r>
              <a:rPr lang="en-GB" dirty="0">
                <a:latin typeface="Calibri" panose="020F0502020204030204" pitchFamily="34" charset="0"/>
                <a:ea typeface="Calibri" panose="020F0502020204030204" pitchFamily="34" charset="0"/>
                <a:cs typeface="Times New Roman" panose="02020603050405020304" pitchFamily="18" charset="0"/>
              </a:rPr>
              <a:t> were scattered all over like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autumn</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leaves</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resting on the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ground</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All of a sudden,</a:t>
            </a:r>
            <a:r>
              <a:rPr lang="en-GB" dirty="0">
                <a:latin typeface="Calibri" panose="020F0502020204030204" pitchFamily="34" charset="0"/>
                <a:ea typeface="Calibri" panose="020F0502020204030204" pitchFamily="34" charset="0"/>
                <a:cs typeface="Times New Roman" panose="02020603050405020304" pitchFamily="18" charset="0"/>
              </a:rPr>
              <a:t> the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mysterious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noise</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came back again! I had to</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quietly</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squeeze</a:t>
            </a:r>
            <a:r>
              <a:rPr lang="en-GB" dirty="0">
                <a:latin typeface="Calibri" panose="020F0502020204030204" pitchFamily="34" charset="0"/>
                <a:ea typeface="Calibri" panose="020F0502020204030204" pitchFamily="34" charset="0"/>
                <a:cs typeface="Times New Roman" panose="02020603050405020304" pitchFamily="18" charset="0"/>
              </a:rPr>
              <a:t> myself into the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dumbwaiter</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(that’s where all the objects came from in the wall by the way) and it was really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dirty</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inside and it smelled like </a:t>
            </a:r>
            <a:r>
              <a:rPr lang="en-GB"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old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wood</a:t>
            </a: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2"/>
          <p:cNvSpPr txBox="1"/>
          <p:nvPr/>
        </p:nvSpPr>
        <p:spPr>
          <a:xfrm>
            <a:off x="3071665" y="6381328"/>
            <a:ext cx="5012847" cy="369332"/>
          </a:xfrm>
          <a:prstGeom prst="rect">
            <a:avLst/>
          </a:prstGeom>
          <a:noFill/>
        </p:spPr>
        <p:txBody>
          <a:bodyPr wrap="none" rtlCol="0">
            <a:spAutoFit/>
          </a:bodyPr>
          <a:lstStyle/>
          <a:p>
            <a:r>
              <a:rPr lang="en-GB" dirty="0">
                <a:highlight>
                  <a:srgbClr val="00FF00"/>
                </a:highlight>
                <a:latin typeface="Calibri" panose="020F0502020204030204" pitchFamily="34" charset="0"/>
                <a:ea typeface="Times New Roman" panose="02020603050405020304" pitchFamily="18" charset="0"/>
                <a:cs typeface="Times New Roman" panose="02020603050405020304" pitchFamily="18" charset="0"/>
              </a:rPr>
              <a:t>Nouns</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rPr>
              <a:t>adjectives</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verbs</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highlight>
                  <a:srgbClr val="00FFFF"/>
                </a:highlight>
                <a:latin typeface="Calibri" panose="020F0502020204030204" pitchFamily="34" charset="0"/>
                <a:ea typeface="Times New Roman" panose="02020603050405020304" pitchFamily="18" charset="0"/>
                <a:cs typeface="Times New Roman" panose="02020603050405020304" pitchFamily="18" charset="0"/>
              </a:rPr>
              <a:t>adverbs</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highlight>
                  <a:srgbClr val="008080"/>
                </a:highlight>
                <a:latin typeface="Calibri" panose="020F0502020204030204" pitchFamily="34" charset="0"/>
                <a:ea typeface="Times New Roman" panose="02020603050405020304" pitchFamily="18" charset="0"/>
                <a:cs typeface="Times New Roman" panose="02020603050405020304" pitchFamily="18" charset="0"/>
              </a:rPr>
              <a:t>Adverbials</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485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8552" y="332657"/>
            <a:ext cx="8999449" cy="4754507"/>
          </a:xfrm>
          <a:prstGeom prst="rect">
            <a:avLst/>
          </a:prstGeom>
        </p:spPr>
        <p:txBody>
          <a:bodyPr wrap="square">
            <a:spAutoFit/>
          </a:bodyPr>
          <a:lstStyle/>
          <a:p>
            <a:pPr>
              <a:lnSpc>
                <a:spcPct val="107000"/>
              </a:lnSpc>
              <a:spcAft>
                <a:spcPts val="800"/>
              </a:spcAft>
            </a:pPr>
            <a:r>
              <a:rPr lang="en-GB" sz="1400"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After a while,</a:t>
            </a:r>
            <a:r>
              <a:rPr lang="en-GB" sz="1400" dirty="0">
                <a:latin typeface="Calibri" panose="020F0502020204030204" pitchFamily="34" charset="0"/>
                <a:ea typeface="Calibri" panose="020F0502020204030204" pitchFamily="34" charset="0"/>
                <a:cs typeface="Times New Roman" panose="02020603050405020304" pitchFamily="18" charset="0"/>
              </a:rPr>
              <a:t> I arrived in a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secretive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room</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that had a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low</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ceiling</a:t>
            </a:r>
            <a:r>
              <a:rPr lang="en-GB" sz="1400" dirty="0">
                <a:latin typeface="Calibri" panose="020F0502020204030204" pitchFamily="34" charset="0"/>
                <a:ea typeface="Calibri" panose="020F0502020204030204" pitchFamily="34" charset="0"/>
                <a:cs typeface="Times New Roman" panose="02020603050405020304" pitchFamily="18" charset="0"/>
              </a:rPr>
              <a:t> and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crowded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bookshelves</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surrounded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me. </a:t>
            </a:r>
            <a:r>
              <a:rPr lang="en-GB" sz="14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Slowly</a:t>
            </a:r>
            <a:r>
              <a:rPr lang="en-GB" sz="1400" dirty="0">
                <a:latin typeface="Calibri" panose="020F0502020204030204" pitchFamily="34" charset="0"/>
                <a:ea typeface="Calibri" panose="020F0502020204030204" pitchFamily="34" charset="0"/>
                <a:cs typeface="Times New Roman" panose="02020603050405020304" pitchFamily="18" charset="0"/>
              </a:rPr>
              <a:t>, I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looked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around the</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room</a:t>
            </a:r>
            <a:r>
              <a:rPr lang="en-GB" sz="1400" dirty="0">
                <a:latin typeface="Calibri" panose="020F0502020204030204" pitchFamily="34" charset="0"/>
                <a:ea typeface="Calibri" panose="020F0502020204030204" pitchFamily="34" charset="0"/>
                <a:cs typeface="Times New Roman" panose="02020603050405020304" pitchFamily="18" charset="0"/>
              </a:rPr>
              <a:t> and I realised there was no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door</a:t>
            </a:r>
            <a:r>
              <a:rPr lang="en-GB" sz="1400" dirty="0">
                <a:latin typeface="Calibri" panose="020F0502020204030204" pitchFamily="34" charset="0"/>
                <a:ea typeface="Calibri" panose="020F0502020204030204" pitchFamily="34" charset="0"/>
                <a:cs typeface="Times New Roman" panose="02020603050405020304" pitchFamily="18" charset="0"/>
              </a:rPr>
              <a:t>! What a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strange</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place</a:t>
            </a:r>
            <a:r>
              <a:rPr lang="en-GB" sz="1400" dirty="0">
                <a:latin typeface="Calibri" panose="020F0502020204030204" pitchFamily="34" charset="0"/>
                <a:ea typeface="Calibri" panose="020F0502020204030204" pitchFamily="34" charset="0"/>
                <a:cs typeface="Times New Roman" panose="02020603050405020304" pitchFamily="18" charset="0"/>
              </a:rPr>
              <a:t> it was!</a:t>
            </a:r>
          </a:p>
          <a:p>
            <a:pPr>
              <a:lnSpc>
                <a:spcPct val="107000"/>
              </a:lnSpc>
              <a:spcAft>
                <a:spcPts val="800"/>
              </a:spcAft>
            </a:pPr>
            <a:r>
              <a:rPr lang="en-GB" sz="14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Bravely</a:t>
            </a:r>
            <a:r>
              <a:rPr lang="en-GB" sz="1400" b="1" dirty="0">
                <a:latin typeface="Calibri" panose="020F0502020204030204" pitchFamily="34" charset="0"/>
                <a:ea typeface="Calibri" panose="020F0502020204030204" pitchFamily="34" charset="0"/>
                <a:cs typeface="Times New Roman" panose="02020603050405020304" pitchFamily="18" charset="0"/>
              </a:rPr>
              <a:t>,</a:t>
            </a:r>
            <a:r>
              <a:rPr lang="en-GB" sz="1400" dirty="0">
                <a:latin typeface="Calibri" panose="020F0502020204030204" pitchFamily="34" charset="0"/>
                <a:ea typeface="Calibri" panose="020F0502020204030204" pitchFamily="34" charset="0"/>
                <a:cs typeface="Times New Roman" panose="02020603050405020304" pitchFamily="18" charset="0"/>
              </a:rPr>
              <a:t> I began to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explore</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the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creepy</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room</a:t>
            </a:r>
            <a:r>
              <a:rPr lang="en-GB" sz="1400" dirty="0">
                <a:latin typeface="Calibri" panose="020F0502020204030204" pitchFamily="34" charset="0"/>
                <a:ea typeface="Calibri" panose="020F0502020204030204" pitchFamily="34" charset="0"/>
                <a:cs typeface="Times New Roman" panose="02020603050405020304" pitchFamily="18" charset="0"/>
              </a:rPr>
              <a:t>. I found an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array</a:t>
            </a:r>
            <a:r>
              <a:rPr lang="en-GB" sz="1400" dirty="0">
                <a:latin typeface="Calibri" panose="020F0502020204030204" pitchFamily="34" charset="0"/>
                <a:ea typeface="Calibri" panose="020F0502020204030204" pitchFamily="34" charset="0"/>
                <a:cs typeface="Times New Roman" panose="02020603050405020304" pitchFamily="18" charset="0"/>
              </a:rPr>
              <a:t> of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objects</a:t>
            </a:r>
            <a:r>
              <a:rPr lang="en-GB" sz="1400" dirty="0">
                <a:latin typeface="Calibri" panose="020F0502020204030204" pitchFamily="34" charset="0"/>
                <a:ea typeface="Calibri" panose="020F0502020204030204" pitchFamily="34" charset="0"/>
                <a:cs typeface="Times New Roman" panose="02020603050405020304" pitchFamily="18" charset="0"/>
              </a:rPr>
              <a:t> like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old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books</a:t>
            </a:r>
            <a:r>
              <a:rPr lang="en-GB" sz="1400" dirty="0">
                <a:latin typeface="Calibri" panose="020F0502020204030204" pitchFamily="34" charset="0"/>
                <a:ea typeface="Calibri" panose="020F0502020204030204" pitchFamily="34" charset="0"/>
                <a:cs typeface="Times New Roman" panose="02020603050405020304" pitchFamily="18" charset="0"/>
              </a:rPr>
              <a:t>, a pair of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round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glasses</a:t>
            </a:r>
            <a:r>
              <a:rPr lang="en-GB" sz="1400" dirty="0">
                <a:latin typeface="Calibri" panose="020F0502020204030204" pitchFamily="34" charset="0"/>
                <a:ea typeface="Calibri" panose="020F0502020204030204" pitchFamily="34" charset="0"/>
                <a:cs typeface="Times New Roman" panose="02020603050405020304" pitchFamily="18" charset="0"/>
              </a:rPr>
              <a:t>, a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large</a:t>
            </a:r>
            <a:r>
              <a:rPr lang="en-GB" sz="1400" dirty="0">
                <a:latin typeface="Calibri" panose="020F0502020204030204" pitchFamily="34" charset="0"/>
                <a:ea typeface="Calibri" panose="020F0502020204030204" pitchFamily="34" charset="0"/>
                <a:cs typeface="Times New Roman" panose="02020603050405020304" pitchFamily="18" charset="0"/>
              </a:rPr>
              <a:t> watercolour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painting</a:t>
            </a:r>
            <a:r>
              <a:rPr lang="en-GB" sz="1400" dirty="0">
                <a:latin typeface="Calibri" panose="020F0502020204030204" pitchFamily="34" charset="0"/>
                <a:ea typeface="Calibri" panose="020F0502020204030204" pitchFamily="34" charset="0"/>
                <a:cs typeface="Times New Roman" panose="02020603050405020304" pitchFamily="18" charset="0"/>
              </a:rPr>
              <a:t> of a </a:t>
            </a:r>
            <a:r>
              <a:rPr lang="en-GB" sz="1400" dirty="0">
                <a:highlight>
                  <a:srgbClr val="FF00FF"/>
                </a:highlight>
                <a:latin typeface="Calibri" panose="020F0502020204030204" pitchFamily="34" charset="0"/>
                <a:ea typeface="Calibri" panose="020F0502020204030204" pitchFamily="34" charset="0"/>
                <a:cs typeface="Times New Roman" panose="02020603050405020304" pitchFamily="18" charset="0"/>
              </a:rPr>
              <a:t>l</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ittle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girl</a:t>
            </a:r>
            <a:r>
              <a:rPr lang="en-GB" sz="1400" dirty="0">
                <a:latin typeface="Calibri" panose="020F0502020204030204" pitchFamily="34" charset="0"/>
                <a:ea typeface="Calibri" panose="020F0502020204030204" pitchFamily="34" charset="0"/>
                <a:cs typeface="Times New Roman" panose="02020603050405020304" pitchFamily="18" charset="0"/>
              </a:rPr>
              <a:t> and a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man</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pleasantly</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playing</a:t>
            </a:r>
            <a:r>
              <a:rPr lang="en-GB" sz="1400" dirty="0">
                <a:latin typeface="Calibri" panose="020F0502020204030204" pitchFamily="34" charset="0"/>
                <a:ea typeface="Calibri" panose="020F0502020204030204" pitchFamily="34" charset="0"/>
                <a:cs typeface="Times New Roman" panose="02020603050405020304" pitchFamily="18" charset="0"/>
              </a:rPr>
              <a:t> on the</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lawn</a:t>
            </a:r>
            <a:r>
              <a:rPr lang="en-GB" sz="1400" dirty="0">
                <a:latin typeface="Calibri" panose="020F0502020204030204" pitchFamily="34" charset="0"/>
                <a:ea typeface="Calibri" panose="020F0502020204030204" pitchFamily="34" charset="0"/>
                <a:cs typeface="Times New Roman" panose="02020603050405020304" pitchFamily="18" charset="0"/>
              </a:rPr>
              <a:t> and a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note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Just as I was</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feeling</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confident,</a:t>
            </a:r>
            <a:r>
              <a:rPr lang="en-GB" sz="1400" dirty="0">
                <a:latin typeface="Calibri" panose="020F0502020204030204" pitchFamily="34" charset="0"/>
                <a:ea typeface="Calibri" panose="020F0502020204030204" pitchFamily="34" charset="0"/>
                <a:cs typeface="Times New Roman" panose="02020603050405020304" pitchFamily="18" charset="0"/>
              </a:rPr>
              <a:t> the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peculiar</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noises</a:t>
            </a:r>
            <a:r>
              <a:rPr lang="en-GB" sz="1400" dirty="0">
                <a:latin typeface="Calibri" panose="020F0502020204030204" pitchFamily="34" charset="0"/>
                <a:ea typeface="Calibri" panose="020F0502020204030204" pitchFamily="34" charset="0"/>
                <a:cs typeface="Times New Roman" panose="02020603050405020304" pitchFamily="18" charset="0"/>
              </a:rPr>
              <a:t> returned along with my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Mom</a:t>
            </a:r>
            <a:r>
              <a:rPr lang="en-GB" sz="1400" dirty="0">
                <a:latin typeface="Calibri" panose="020F0502020204030204" pitchFamily="34" charset="0"/>
                <a:ea typeface="Calibri" panose="020F0502020204030204" pitchFamily="34" charset="0"/>
                <a:cs typeface="Times New Roman" panose="02020603050405020304" pitchFamily="18" charset="0"/>
              </a:rPr>
              <a:t>! So, I had to go back downstairs, I felt so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disappointed</a:t>
            </a:r>
            <a:r>
              <a:rPr lang="en-GB" sz="1400" dirty="0">
                <a:latin typeface="Calibri" panose="020F0502020204030204" pitchFamily="34" charset="0"/>
                <a:ea typeface="Calibri" panose="020F0502020204030204" pitchFamily="34" charset="0"/>
                <a:cs typeface="Times New Roman" panose="02020603050405020304" pitchFamily="18" charset="0"/>
              </a:rPr>
              <a:t> because I really wanted to stay longer to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find</a:t>
            </a:r>
            <a:r>
              <a:rPr lang="en-GB" sz="1400" dirty="0">
                <a:latin typeface="Calibri" panose="020F0502020204030204" pitchFamily="34" charset="0"/>
                <a:ea typeface="Calibri" panose="020F0502020204030204" pitchFamily="34" charset="0"/>
                <a:cs typeface="Times New Roman" panose="02020603050405020304" pitchFamily="18" charset="0"/>
              </a:rPr>
              <a:t> more clues. </a:t>
            </a:r>
          </a:p>
          <a:p>
            <a:pPr>
              <a:lnSpc>
                <a:spcPct val="107000"/>
              </a:lnSpc>
              <a:spcAft>
                <a:spcPts val="800"/>
              </a:spcAft>
            </a:pPr>
            <a:r>
              <a:rPr lang="en-GB" sz="1400"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This morning,</a:t>
            </a:r>
            <a:r>
              <a:rPr lang="en-GB" sz="1400" dirty="0">
                <a:latin typeface="Calibri" panose="020F0502020204030204" pitchFamily="34" charset="0"/>
                <a:ea typeface="Calibri" panose="020F0502020204030204" pitchFamily="34" charset="0"/>
                <a:cs typeface="Times New Roman" panose="02020603050405020304" pitchFamily="18" charset="0"/>
              </a:rPr>
              <a:t> the craziest thing happened! My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alarm clock</a:t>
            </a:r>
            <a:r>
              <a:rPr lang="en-GB" sz="1400" dirty="0">
                <a:latin typeface="Calibri" panose="020F0502020204030204" pitchFamily="34" charset="0"/>
                <a:ea typeface="Calibri" panose="020F0502020204030204" pitchFamily="34" charset="0"/>
                <a:cs typeface="Times New Roman" panose="02020603050405020304" pitchFamily="18" charset="0"/>
              </a:rPr>
              <a:t> didn’t wake me up…</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Mallory</a:t>
            </a:r>
            <a:r>
              <a:rPr lang="en-GB" sz="1400" dirty="0">
                <a:latin typeface="Calibri" panose="020F0502020204030204" pitchFamily="34" charset="0"/>
                <a:ea typeface="Calibri" panose="020F0502020204030204" pitchFamily="34" charset="0"/>
                <a:cs typeface="Times New Roman" panose="02020603050405020304" pitchFamily="18" charset="0"/>
              </a:rPr>
              <a:t>’s </a:t>
            </a:r>
            <a:r>
              <a:rPr lang="en-GB" sz="14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loud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screaming</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did! Something had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tied</a:t>
            </a:r>
            <a:r>
              <a:rPr lang="en-GB" sz="1400" dirty="0">
                <a:latin typeface="Calibri" panose="020F0502020204030204" pitchFamily="34" charset="0"/>
                <a:ea typeface="Calibri" panose="020F0502020204030204" pitchFamily="34" charset="0"/>
                <a:cs typeface="Times New Roman" panose="02020603050405020304" pitchFamily="18" charset="0"/>
              </a:rPr>
              <a:t> her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long, silky, brown</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hair</a:t>
            </a:r>
            <a:r>
              <a:rPr lang="en-GB" sz="1400" dirty="0">
                <a:latin typeface="Calibri" panose="020F0502020204030204" pitchFamily="34" charset="0"/>
                <a:ea typeface="Calibri" panose="020F0502020204030204" pitchFamily="34" charset="0"/>
                <a:cs typeface="Times New Roman" panose="02020603050405020304" pitchFamily="18" charset="0"/>
              </a:rPr>
              <a:t> to the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bed</a:t>
            </a:r>
            <a:r>
              <a:rPr lang="en-GB" sz="1400" dirty="0">
                <a:latin typeface="Calibri" panose="020F0502020204030204" pitchFamily="34" charset="0"/>
                <a:ea typeface="Calibri" panose="020F0502020204030204" pitchFamily="34" charset="0"/>
                <a:cs typeface="Times New Roman" panose="02020603050405020304" pitchFamily="18" charset="0"/>
              </a:rPr>
              <a:t> and of course I got the blame! It wasn’t me and it </a:t>
            </a:r>
            <a:r>
              <a:rPr lang="en-GB" sz="14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wasn’t</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Simon</a:t>
            </a:r>
            <a:r>
              <a:rPr lang="en-GB" sz="1400" dirty="0">
                <a:latin typeface="Calibri" panose="020F0502020204030204" pitchFamily="34" charset="0"/>
                <a:ea typeface="Calibri" panose="020F0502020204030204" pitchFamily="34" charset="0"/>
                <a:cs typeface="Times New Roman" panose="02020603050405020304" pitchFamily="18" charset="0"/>
              </a:rPr>
              <a:t>. I felt very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confused</a:t>
            </a:r>
            <a:r>
              <a:rPr lang="en-GB"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Certainly curious</a:t>
            </a:r>
            <a:r>
              <a:rPr lang="en-GB" sz="1400" b="1" dirty="0">
                <a:latin typeface="Calibri" panose="020F0502020204030204" pitchFamily="34" charset="0"/>
                <a:ea typeface="Calibri" panose="020F0502020204030204" pitchFamily="34" charset="0"/>
                <a:cs typeface="Times New Roman" panose="02020603050405020304" pitchFamily="18" charset="0"/>
              </a:rPr>
              <a:t>,</a:t>
            </a:r>
            <a:r>
              <a:rPr lang="en-GB" sz="1400" dirty="0">
                <a:latin typeface="Calibri" panose="020F0502020204030204" pitchFamily="34" charset="0"/>
                <a:ea typeface="Calibri" panose="020F0502020204030204" pitchFamily="34" charset="0"/>
                <a:cs typeface="Times New Roman" panose="02020603050405020304" pitchFamily="18" charset="0"/>
              </a:rPr>
              <a:t> I knew what I needed to do. I used the clues from the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strange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note</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I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found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yesterday and </a:t>
            </a:r>
            <a:r>
              <a:rPr lang="en-GB" sz="14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bravely</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made</a:t>
            </a:r>
            <a:r>
              <a:rPr lang="en-GB" sz="1400" dirty="0">
                <a:latin typeface="Calibri" panose="020F0502020204030204" pitchFamily="34" charset="0"/>
                <a:ea typeface="Calibri" panose="020F0502020204030204" pitchFamily="34" charset="0"/>
                <a:cs typeface="Times New Roman" panose="02020603050405020304" pitchFamily="18" charset="0"/>
              </a:rPr>
              <a:t> my way up to the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undisturbed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attic</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Eventually,</a:t>
            </a:r>
            <a:r>
              <a:rPr lang="en-GB" sz="1400" dirty="0">
                <a:latin typeface="Calibri" panose="020F0502020204030204" pitchFamily="34" charset="0"/>
                <a:ea typeface="Calibri" panose="020F0502020204030204" pitchFamily="34" charset="0"/>
                <a:cs typeface="Times New Roman" panose="02020603050405020304" pitchFamily="18" charset="0"/>
              </a:rPr>
              <a:t> when I got there the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room</a:t>
            </a:r>
            <a:r>
              <a:rPr lang="en-GB" sz="1400" dirty="0">
                <a:latin typeface="Calibri" panose="020F0502020204030204" pitchFamily="34" charset="0"/>
                <a:ea typeface="Calibri" panose="020F0502020204030204" pitchFamily="34" charset="0"/>
                <a:cs typeface="Times New Roman" panose="02020603050405020304" pitchFamily="18" charset="0"/>
              </a:rPr>
              <a:t> I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entered</a:t>
            </a:r>
            <a:r>
              <a:rPr lang="en-GB" sz="1400" dirty="0">
                <a:latin typeface="Calibri" panose="020F0502020204030204" pitchFamily="34" charset="0"/>
                <a:ea typeface="Calibri" panose="020F0502020204030204" pitchFamily="34" charset="0"/>
                <a:cs typeface="Times New Roman" panose="02020603050405020304" pitchFamily="18" charset="0"/>
              </a:rPr>
              <a:t> was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bright</a:t>
            </a:r>
            <a:r>
              <a:rPr lang="en-GB" sz="1400" dirty="0">
                <a:latin typeface="Calibri" panose="020F0502020204030204" pitchFamily="34" charset="0"/>
                <a:ea typeface="Calibri" panose="020F0502020204030204" pitchFamily="34" charset="0"/>
                <a:cs typeface="Times New Roman" panose="02020603050405020304" pitchFamily="18" charset="0"/>
              </a:rPr>
              <a:t> and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small</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with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dusty</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windows</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on all sides. There wasn’t much in the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room</a:t>
            </a:r>
            <a:r>
              <a:rPr lang="en-GB" sz="1400" dirty="0">
                <a:latin typeface="Calibri" panose="020F0502020204030204" pitchFamily="34" charset="0"/>
                <a:ea typeface="Calibri" panose="020F0502020204030204" pitchFamily="34" charset="0"/>
                <a:cs typeface="Times New Roman" panose="02020603050405020304" pitchFamily="18" charset="0"/>
              </a:rPr>
              <a:t>, only an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old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trunk</a:t>
            </a:r>
            <a:r>
              <a:rPr lang="en-GB" sz="1400" dirty="0">
                <a:latin typeface="Calibri" panose="020F0502020204030204" pitchFamily="34" charset="0"/>
                <a:ea typeface="Calibri" panose="020F0502020204030204" pitchFamily="34" charset="0"/>
                <a:cs typeface="Times New Roman" panose="02020603050405020304" pitchFamily="18" charset="0"/>
              </a:rPr>
              <a:t>, a Victrola, a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small</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stool</a:t>
            </a:r>
            <a:r>
              <a:rPr lang="en-GB" sz="1400" dirty="0">
                <a:latin typeface="Calibri" panose="020F0502020204030204" pitchFamily="34" charset="0"/>
                <a:ea typeface="Calibri" panose="020F0502020204030204" pitchFamily="34" charset="0"/>
                <a:cs typeface="Times New Roman" panose="02020603050405020304" pitchFamily="18" charset="0"/>
              </a:rPr>
              <a:t> and rolls of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faded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fabric</a:t>
            </a:r>
            <a:r>
              <a:rPr lang="en-GB"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4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Nervously</a:t>
            </a:r>
            <a:r>
              <a:rPr lang="en-GB" sz="1400" dirty="0">
                <a:latin typeface="Calibri" panose="020F0502020204030204" pitchFamily="34" charset="0"/>
                <a:ea typeface="Calibri" panose="020F0502020204030204" pitchFamily="34" charset="0"/>
                <a:cs typeface="Times New Roman" panose="02020603050405020304" pitchFamily="18" charset="0"/>
              </a:rPr>
              <a:t>, I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opened</a:t>
            </a:r>
            <a:r>
              <a:rPr lang="en-GB" sz="1400" dirty="0">
                <a:latin typeface="Calibri" panose="020F0502020204030204" pitchFamily="34" charset="0"/>
                <a:ea typeface="Calibri" panose="020F0502020204030204" pitchFamily="34" charset="0"/>
                <a:cs typeface="Times New Roman" panose="02020603050405020304" pitchFamily="18" charset="0"/>
              </a:rPr>
              <a:t> the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large, dry, neglected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trunk</a:t>
            </a:r>
            <a:r>
              <a:rPr lang="en-GB" sz="1400" dirty="0">
                <a:latin typeface="Calibri" panose="020F0502020204030204" pitchFamily="34" charset="0"/>
                <a:ea typeface="Calibri" panose="020F0502020204030204" pitchFamily="34" charset="0"/>
                <a:cs typeface="Times New Roman" panose="02020603050405020304" pitchFamily="18" charset="0"/>
              </a:rPr>
              <a:t>. Nothing inside looked like it was a secret or something to be hidden, there was simply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moth-eaten</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clothes</a:t>
            </a:r>
            <a:r>
              <a:rPr lang="en-GB" sz="1400" dirty="0">
                <a:latin typeface="Calibri" panose="020F0502020204030204" pitchFamily="34" charset="0"/>
                <a:ea typeface="Calibri" panose="020F0502020204030204" pitchFamily="34" charset="0"/>
                <a:cs typeface="Times New Roman" panose="02020603050405020304" pitchFamily="18" charset="0"/>
              </a:rPr>
              <a:t> inside. I felt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disappointed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because I was </a:t>
            </a:r>
            <a:r>
              <a:rPr lang="en-GB" sz="14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eagerly</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hoping to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find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something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fascinating</a:t>
            </a:r>
            <a:r>
              <a:rPr lang="en-GB"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Using the clues in the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note</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I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found</a:t>
            </a:r>
            <a:r>
              <a:rPr lang="en-GB" sz="1400" dirty="0">
                <a:latin typeface="Calibri" panose="020F0502020204030204" pitchFamily="34" charset="0"/>
                <a:ea typeface="Calibri" panose="020F0502020204030204" pitchFamily="34" charset="0"/>
                <a:cs typeface="Times New Roman" panose="02020603050405020304" pitchFamily="18" charset="0"/>
              </a:rPr>
              <a:t>, I knew there was something in the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trunk</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but it took me a while to work out where. </a:t>
            </a:r>
            <a:r>
              <a:rPr lang="en-GB" sz="14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Eventually,</a:t>
            </a:r>
            <a:r>
              <a:rPr lang="en-GB" sz="1400" dirty="0">
                <a:latin typeface="Calibri" panose="020F0502020204030204" pitchFamily="34" charset="0"/>
                <a:ea typeface="Calibri" panose="020F0502020204030204" pitchFamily="34" charset="0"/>
                <a:cs typeface="Times New Roman" panose="02020603050405020304" pitchFamily="18" charset="0"/>
              </a:rPr>
              <a:t> a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secret</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compartment</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popped</a:t>
            </a:r>
            <a:r>
              <a:rPr lang="en-GB" sz="1400" dirty="0">
                <a:latin typeface="Calibri" panose="020F0502020204030204" pitchFamily="34" charset="0"/>
                <a:ea typeface="Calibri" panose="020F0502020204030204" pitchFamily="34" charset="0"/>
                <a:cs typeface="Times New Roman" panose="02020603050405020304" pitchFamily="18" charset="0"/>
              </a:rPr>
              <a:t> open! </a:t>
            </a:r>
            <a:r>
              <a:rPr lang="en-GB" sz="1400" b="1" dirty="0">
                <a:highlight>
                  <a:srgbClr val="008B8B"/>
                </a:highlight>
                <a:latin typeface="Calibri" panose="020F0502020204030204" pitchFamily="34" charset="0"/>
                <a:ea typeface="Calibri" panose="020F0502020204030204" pitchFamily="34" charset="0"/>
                <a:cs typeface="Times New Roman" panose="02020603050405020304" pitchFamily="18" charset="0"/>
              </a:rPr>
              <a:t>Excited beyond reason,</a:t>
            </a:r>
            <a:r>
              <a:rPr lang="en-GB" sz="1400" dirty="0">
                <a:latin typeface="Calibri" panose="020F0502020204030204" pitchFamily="34" charset="0"/>
                <a:ea typeface="Calibri" panose="020F0502020204030204" pitchFamily="34" charset="0"/>
                <a:cs typeface="Times New Roman" panose="02020603050405020304" pitchFamily="18" charset="0"/>
              </a:rPr>
              <a:t> I</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quickly</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reached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inside and</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found</a:t>
            </a:r>
            <a:r>
              <a:rPr lang="en-GB" sz="1400" dirty="0">
                <a:latin typeface="Calibri" panose="020F0502020204030204" pitchFamily="34" charset="0"/>
                <a:ea typeface="Calibri" panose="020F0502020204030204" pitchFamily="34" charset="0"/>
                <a:cs typeface="Times New Roman" panose="02020603050405020304" pitchFamily="18" charset="0"/>
              </a:rPr>
              <a:t> an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old crumbling</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book</a:t>
            </a:r>
            <a:r>
              <a:rPr lang="en-GB" sz="1400" dirty="0">
                <a:latin typeface="Calibri" panose="020F0502020204030204" pitchFamily="34" charset="0"/>
                <a:ea typeface="Calibri" panose="020F0502020204030204" pitchFamily="34" charset="0"/>
                <a:cs typeface="Times New Roman" panose="02020603050405020304" pitchFamily="18" charset="0"/>
              </a:rPr>
              <a:t> that smelt like </a:t>
            </a:r>
            <a:r>
              <a:rPr lang="en-GB" sz="1400" b="1" dirty="0">
                <a:highlight>
                  <a:srgbClr val="FF00FF"/>
                </a:highlight>
                <a:latin typeface="Calibri" panose="020F0502020204030204" pitchFamily="34" charset="0"/>
                <a:ea typeface="Calibri" panose="020F0502020204030204" pitchFamily="34" charset="0"/>
                <a:cs typeface="Times New Roman" panose="02020603050405020304" pitchFamily="18" charset="0"/>
              </a:rPr>
              <a:t>burnt</a:t>
            </a:r>
            <a:r>
              <a:rPr lang="en-GB" sz="1400" b="1" dirty="0">
                <a:latin typeface="Calibri" panose="020F0502020204030204" pitchFamily="34" charset="0"/>
                <a:ea typeface="Calibri" panose="020F0502020204030204" pitchFamily="34" charset="0"/>
                <a:cs typeface="Times New Roman" panose="02020603050405020304" pitchFamily="18" charset="0"/>
              </a:rPr>
              <a:t> </a:t>
            </a:r>
            <a:r>
              <a:rPr lang="en-GB" sz="14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paper</a:t>
            </a:r>
            <a:r>
              <a:rPr lang="en-GB" sz="14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2"/>
          <p:cNvSpPr txBox="1"/>
          <p:nvPr/>
        </p:nvSpPr>
        <p:spPr>
          <a:xfrm>
            <a:off x="3071665" y="6381328"/>
            <a:ext cx="5012847" cy="369332"/>
          </a:xfrm>
          <a:prstGeom prst="rect">
            <a:avLst/>
          </a:prstGeom>
          <a:noFill/>
        </p:spPr>
        <p:txBody>
          <a:bodyPr wrap="none" rtlCol="0">
            <a:spAutoFit/>
          </a:bodyPr>
          <a:lstStyle/>
          <a:p>
            <a:r>
              <a:rPr lang="en-GB" dirty="0">
                <a:highlight>
                  <a:srgbClr val="00FF00"/>
                </a:highlight>
                <a:latin typeface="Calibri" panose="020F0502020204030204" pitchFamily="34" charset="0"/>
                <a:ea typeface="Times New Roman" panose="02020603050405020304" pitchFamily="18" charset="0"/>
                <a:cs typeface="Times New Roman" panose="02020603050405020304" pitchFamily="18" charset="0"/>
              </a:rPr>
              <a:t>Nouns</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rPr>
              <a:t>adjectives</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verbs</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highlight>
                  <a:srgbClr val="00FFFF"/>
                </a:highlight>
                <a:latin typeface="Calibri" panose="020F0502020204030204" pitchFamily="34" charset="0"/>
                <a:ea typeface="Times New Roman" panose="02020603050405020304" pitchFamily="18" charset="0"/>
                <a:cs typeface="Times New Roman" panose="02020603050405020304" pitchFamily="18" charset="0"/>
              </a:rPr>
              <a:t>adverbs</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0000"/>
                </a:solidFill>
                <a:highlight>
                  <a:srgbClr val="008080"/>
                </a:highlight>
                <a:latin typeface="Calibri" panose="020F0502020204030204" pitchFamily="34" charset="0"/>
                <a:ea typeface="Times New Roman" panose="02020603050405020304" pitchFamily="18" charset="0"/>
                <a:cs typeface="Times New Roman" panose="02020603050405020304" pitchFamily="18" charset="0"/>
              </a:rPr>
              <a:t>Adverbials</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933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5520" y="332656"/>
            <a:ext cx="8712968" cy="6268101"/>
          </a:xfrm>
          <a:prstGeom prst="rect">
            <a:avLst/>
          </a:prstGeom>
        </p:spPr>
      </p:pic>
      <p:sp>
        <p:nvSpPr>
          <p:cNvPr id="3" name="TextBox 2"/>
          <p:cNvSpPr txBox="1"/>
          <p:nvPr/>
        </p:nvSpPr>
        <p:spPr>
          <a:xfrm>
            <a:off x="500113" y="212547"/>
            <a:ext cx="1275407"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400" b="1" dirty="0">
                <a:solidFill>
                  <a:prstClr val="white"/>
                </a:solidFill>
              </a:rPr>
              <a:t>LO: To identify and apply various word classes</a:t>
            </a:r>
            <a:endParaRPr lang="en-GB" sz="1400" b="1" dirty="0">
              <a:solidFill>
                <a:prstClr val="white"/>
              </a:solidFill>
            </a:endParaRPr>
          </a:p>
        </p:txBody>
      </p:sp>
      <p:sp>
        <p:nvSpPr>
          <p:cNvPr id="4" name="TextBox 3"/>
          <p:cNvSpPr txBox="1"/>
          <p:nvPr/>
        </p:nvSpPr>
        <p:spPr>
          <a:xfrm>
            <a:off x="10619473" y="103690"/>
            <a:ext cx="138529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smtClean="0">
                <a:solidFill>
                  <a:prstClr val="white"/>
                </a:solidFill>
              </a:rPr>
              <a:t>Wednesday 29</a:t>
            </a:r>
            <a:r>
              <a:rPr lang="en-GB" b="1" baseline="30000" dirty="0" smtClean="0">
                <a:solidFill>
                  <a:prstClr val="white"/>
                </a:solidFill>
              </a:rPr>
              <a:t>th</a:t>
            </a:r>
            <a:r>
              <a:rPr lang="en-GB" b="1" dirty="0" smtClean="0">
                <a:solidFill>
                  <a:prstClr val="white"/>
                </a:solidFill>
              </a:rPr>
              <a:t> </a:t>
            </a:r>
            <a:r>
              <a:rPr lang="en-GB" b="1" dirty="0">
                <a:solidFill>
                  <a:prstClr val="white"/>
                </a:solidFill>
              </a:rPr>
              <a:t>A</a:t>
            </a:r>
            <a:r>
              <a:rPr lang="en-GB" b="1" dirty="0" smtClean="0">
                <a:solidFill>
                  <a:prstClr val="white"/>
                </a:solidFill>
              </a:rPr>
              <a:t>pril</a:t>
            </a:r>
            <a:endParaRPr lang="en-GB" b="1" dirty="0">
              <a:solidFill>
                <a:prstClr val="white"/>
              </a:solidFill>
            </a:endParaRPr>
          </a:p>
        </p:txBody>
      </p:sp>
    </p:spTree>
    <p:extLst>
      <p:ext uri="{BB962C8B-B14F-4D97-AF65-F5344CB8AC3E}">
        <p14:creationId xmlns:p14="http://schemas.microsoft.com/office/powerpoint/2010/main" val="4037383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5520" y="3284984"/>
            <a:ext cx="8280920" cy="2952328"/>
          </a:xfrm>
          <a:prstGeom prst="rect">
            <a:avLst/>
          </a:prstGeom>
        </p:spPr>
      </p:pic>
      <p:pic>
        <p:nvPicPr>
          <p:cNvPr id="5" name="Picture 4"/>
          <p:cNvPicPr>
            <a:picLocks noChangeAspect="1"/>
          </p:cNvPicPr>
          <p:nvPr/>
        </p:nvPicPr>
        <p:blipFill>
          <a:blip r:embed="rId3"/>
          <a:stretch>
            <a:fillRect/>
          </a:stretch>
        </p:blipFill>
        <p:spPr>
          <a:xfrm>
            <a:off x="1524000" y="188640"/>
            <a:ext cx="8676456" cy="2664296"/>
          </a:xfrm>
          <a:prstGeom prst="rect">
            <a:avLst/>
          </a:prstGeom>
        </p:spPr>
      </p:pic>
    </p:spTree>
    <p:extLst>
      <p:ext uri="{BB962C8B-B14F-4D97-AF65-F5344CB8AC3E}">
        <p14:creationId xmlns:p14="http://schemas.microsoft.com/office/powerpoint/2010/main" val="827804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847528" y="1402905"/>
            <a:ext cx="7640466"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Wednesday 29</a:t>
            </a:r>
            <a:r>
              <a:rPr lang="en-GB" altLang="en-US" sz="2000" baseline="30000" dirty="0">
                <a:latin typeface="Calibri" panose="020F0502020204030204" pitchFamily="34" charset="0"/>
                <a:ea typeface="Calibri" panose="020F0502020204030204" pitchFamily="34" charset="0"/>
                <a:cs typeface="Times New Roman" panose="02020603050405020304" pitchFamily="18" charset="0"/>
              </a:rPr>
              <a:t>th</a:t>
            </a:r>
            <a:r>
              <a:rPr lang="en-GB" altLang="en-US" sz="2000" dirty="0">
                <a:latin typeface="Calibri" panose="020F0502020204030204" pitchFamily="34" charset="0"/>
                <a:ea typeface="Calibri" panose="020F0502020204030204" pitchFamily="34" charset="0"/>
                <a:cs typeface="Times New Roman" panose="02020603050405020304" pitchFamily="18" charset="0"/>
              </a:rPr>
              <a:t> April Maths</a:t>
            </a:r>
            <a:endParaRPr lang="en-GB" altLang="en-US" sz="1200" dirty="0"/>
          </a:p>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Please use the linked video : </a:t>
            </a:r>
            <a:r>
              <a:rPr lang="en-GB" altLang="en-US" sz="2000" dirty="0">
                <a:latin typeface="Calibri" panose="020F0502020204030204" pitchFamily="34" charset="0"/>
                <a:ea typeface="Calibri" panose="020F0502020204030204" pitchFamily="34" charset="0"/>
                <a:cs typeface="Times New Roman" panose="02020603050405020304" pitchFamily="18" charset="0"/>
                <a:hlinkClick r:id="rId2"/>
              </a:rPr>
              <a:t>https://whiterosemaths.com/homelearning/year-6/</a:t>
            </a:r>
            <a:r>
              <a:rPr lang="en-GB" altLang="en-US" sz="2000" dirty="0">
                <a:latin typeface="Calibri" panose="020F0502020204030204" pitchFamily="34" charset="0"/>
                <a:ea typeface="Calibri" panose="020F0502020204030204" pitchFamily="34" charset="0"/>
                <a:cs typeface="Times New Roman" panose="02020603050405020304" pitchFamily="18" charset="0"/>
              </a:rPr>
              <a:t>    </a:t>
            </a:r>
            <a:r>
              <a:rPr lang="en-GB" altLang="en-US" sz="2000" b="1" u="sng" dirty="0">
                <a:latin typeface="Calibri" panose="020F0502020204030204" pitchFamily="34" charset="0"/>
                <a:ea typeface="Calibri" panose="020F0502020204030204" pitchFamily="34" charset="0"/>
                <a:cs typeface="Times New Roman" panose="02020603050405020304" pitchFamily="18" charset="0"/>
              </a:rPr>
              <a:t>Summer Week 1 Lesson 3</a:t>
            </a:r>
            <a:endParaRPr lang="en-GB" altLang="en-US" sz="1200" b="1" u="sng" dirty="0"/>
          </a:p>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We have moved to week 3 instead of 2 as many of you will not have protractors so week 2 becomes very difficult. </a:t>
            </a:r>
            <a:endParaRPr lang="en-GB" altLang="en-US" sz="1200" dirty="0"/>
          </a:p>
          <a:p>
            <a:pPr eaLnBrk="0" fontAlgn="base" hangingPunct="0">
              <a:spcBef>
                <a:spcPct val="0"/>
              </a:spcBef>
              <a:spcAft>
                <a:spcPct val="0"/>
              </a:spcAft>
            </a:pPr>
            <a:endParaRPr lang="en-GB" altLang="en-US" dirty="0">
              <a:latin typeface="Arial" panose="020B0604020202020204" pitchFamily="34" charset="0"/>
            </a:endParaRPr>
          </a:p>
        </p:txBody>
      </p:sp>
      <p:sp>
        <p:nvSpPr>
          <p:cNvPr id="5" name="Rectangle 4"/>
          <p:cNvSpPr/>
          <p:nvPr/>
        </p:nvSpPr>
        <p:spPr>
          <a:xfrm>
            <a:off x="4102985" y="-68399"/>
            <a:ext cx="6597127" cy="1754326"/>
          </a:xfrm>
          <a:prstGeom prst="rect">
            <a:avLst/>
          </a:prstGeom>
          <a:noFill/>
        </p:spPr>
        <p:txBody>
          <a:bodyPr wrap="none" lIns="91440" tIns="45720" rIns="91440" bIns="45720">
            <a:spAutoFit/>
          </a:bodyPr>
          <a:lstStyle/>
          <a:p>
            <a:pPr algn="ctr"/>
            <a:r>
              <a:rPr lang="en-US" sz="5400" b="1" u="sng" dirty="0">
                <a:ln w="0"/>
                <a:solidFill>
                  <a:schemeClr val="accent1"/>
                </a:solidFill>
                <a:effectLst>
                  <a:outerShdw blurRad="38100" dist="25400" dir="5400000" algn="ctr" rotWithShape="0">
                    <a:srgbClr val="6E747A">
                      <a:alpha val="43000"/>
                    </a:srgbClr>
                  </a:outerShdw>
                </a:effectLst>
              </a:rPr>
              <a:t>LO To calculate angles </a:t>
            </a:r>
          </a:p>
          <a:p>
            <a:pPr algn="ctr"/>
            <a:r>
              <a:rPr lang="en-US" sz="5400" b="1" u="sng" dirty="0">
                <a:ln w="0"/>
                <a:solidFill>
                  <a:schemeClr val="accent1"/>
                </a:solidFill>
                <a:effectLst>
                  <a:outerShdw blurRad="38100" dist="25400" dir="5400000" algn="ctr" rotWithShape="0">
                    <a:srgbClr val="6E747A">
                      <a:alpha val="43000"/>
                    </a:srgbClr>
                  </a:outerShdw>
                </a:effectLst>
              </a:rPr>
              <a:t>in a triangle</a:t>
            </a:r>
            <a:endParaRPr lang="en-US" sz="5400" b="1" u="sng"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1991544" y="4110610"/>
            <a:ext cx="4572000" cy="1779333"/>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Please complete the worksheet before the deep/deeper.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Any questions please e-mail me at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bstanley@bluecoat.uk.com</a:t>
            </a: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AutoShape 7" descr="Illustration Of A Smiley Mascot Holding A Pencil, Answering Math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7104112" y="3043935"/>
            <a:ext cx="3433552" cy="3635052"/>
          </a:xfrm>
          <a:prstGeom prst="rect">
            <a:avLst/>
          </a:prstGeom>
        </p:spPr>
      </p:pic>
    </p:spTree>
    <p:extLst>
      <p:ext uri="{BB962C8B-B14F-4D97-AF65-F5344CB8AC3E}">
        <p14:creationId xmlns:p14="http://schemas.microsoft.com/office/powerpoint/2010/main" val="377044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43720" y="188640"/>
            <a:ext cx="9072751" cy="6336704"/>
          </a:xfrm>
          <a:prstGeom prst="rect">
            <a:avLst/>
          </a:prstGeom>
        </p:spPr>
      </p:pic>
    </p:spTree>
    <p:extLst>
      <p:ext uri="{BB962C8B-B14F-4D97-AF65-F5344CB8AC3E}">
        <p14:creationId xmlns:p14="http://schemas.microsoft.com/office/powerpoint/2010/main" val="4108729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504" y="188640"/>
            <a:ext cx="9036095" cy="6192688"/>
          </a:xfrm>
          <a:prstGeom prst="rect">
            <a:avLst/>
          </a:prstGeom>
        </p:spPr>
      </p:pic>
    </p:spTree>
    <p:extLst>
      <p:ext uri="{BB962C8B-B14F-4D97-AF65-F5344CB8AC3E}">
        <p14:creationId xmlns:p14="http://schemas.microsoft.com/office/powerpoint/2010/main" val="317430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60193" y="220662"/>
            <a:ext cx="11322504" cy="5834379"/>
          </a:xfrm>
          <a:prstGeom prst="rect">
            <a:avLst/>
          </a:prstGeom>
        </p:spPr>
      </p:pic>
    </p:spTree>
    <p:extLst>
      <p:ext uri="{BB962C8B-B14F-4D97-AF65-F5344CB8AC3E}">
        <p14:creationId xmlns:p14="http://schemas.microsoft.com/office/powerpoint/2010/main" val="2071994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1504" y="548680"/>
            <a:ext cx="3513740" cy="4968552"/>
          </a:xfrm>
          <a:prstGeom prst="rect">
            <a:avLst/>
          </a:prstGeom>
        </p:spPr>
      </p:pic>
      <p:pic>
        <p:nvPicPr>
          <p:cNvPr id="3" name="Picture 2"/>
          <p:cNvPicPr>
            <a:picLocks noChangeAspect="1"/>
          </p:cNvPicPr>
          <p:nvPr/>
        </p:nvPicPr>
        <p:blipFill>
          <a:blip r:embed="rId3"/>
          <a:stretch>
            <a:fillRect/>
          </a:stretch>
        </p:blipFill>
        <p:spPr>
          <a:xfrm>
            <a:off x="5519936" y="561752"/>
            <a:ext cx="3363286" cy="3731344"/>
          </a:xfrm>
          <a:prstGeom prst="rect">
            <a:avLst/>
          </a:prstGeom>
        </p:spPr>
      </p:pic>
    </p:spTree>
    <p:extLst>
      <p:ext uri="{BB962C8B-B14F-4D97-AF65-F5344CB8AC3E}">
        <p14:creationId xmlns:p14="http://schemas.microsoft.com/office/powerpoint/2010/main" val="3854027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504" y="188640"/>
            <a:ext cx="9126354" cy="6309320"/>
          </a:xfrm>
          <a:prstGeom prst="rect">
            <a:avLst/>
          </a:prstGeom>
        </p:spPr>
      </p:pic>
    </p:spTree>
    <p:extLst>
      <p:ext uri="{BB962C8B-B14F-4D97-AF65-F5344CB8AC3E}">
        <p14:creationId xmlns:p14="http://schemas.microsoft.com/office/powerpoint/2010/main" val="3244686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6821" y="188640"/>
            <a:ext cx="9093171" cy="6336704"/>
          </a:xfrm>
          <a:prstGeom prst="rect">
            <a:avLst/>
          </a:prstGeom>
        </p:spPr>
      </p:pic>
    </p:spTree>
    <p:extLst>
      <p:ext uri="{BB962C8B-B14F-4D97-AF65-F5344CB8AC3E}">
        <p14:creationId xmlns:p14="http://schemas.microsoft.com/office/powerpoint/2010/main" val="2392906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75520" y="188640"/>
            <a:ext cx="3886200" cy="3905250"/>
          </a:xfrm>
          <a:prstGeom prst="rect">
            <a:avLst/>
          </a:prstGeom>
        </p:spPr>
      </p:pic>
      <p:pic>
        <p:nvPicPr>
          <p:cNvPr id="7" name="Picture 6"/>
          <p:cNvPicPr>
            <a:picLocks noChangeAspect="1"/>
          </p:cNvPicPr>
          <p:nvPr/>
        </p:nvPicPr>
        <p:blipFill>
          <a:blip r:embed="rId3"/>
          <a:stretch>
            <a:fillRect/>
          </a:stretch>
        </p:blipFill>
        <p:spPr>
          <a:xfrm>
            <a:off x="6384032" y="332657"/>
            <a:ext cx="3848100" cy="1647825"/>
          </a:xfrm>
          <a:prstGeom prst="rect">
            <a:avLst/>
          </a:prstGeom>
        </p:spPr>
      </p:pic>
      <p:sp>
        <p:nvSpPr>
          <p:cNvPr id="8" name="TextBox 7"/>
          <p:cNvSpPr txBox="1"/>
          <p:nvPr/>
        </p:nvSpPr>
        <p:spPr>
          <a:xfrm>
            <a:off x="6384033" y="2141266"/>
            <a:ext cx="2135521" cy="646331"/>
          </a:xfrm>
          <a:prstGeom prst="rect">
            <a:avLst/>
          </a:prstGeom>
          <a:noFill/>
        </p:spPr>
        <p:txBody>
          <a:bodyPr wrap="none" rtlCol="0">
            <a:spAutoFit/>
          </a:bodyPr>
          <a:lstStyle/>
          <a:p>
            <a:r>
              <a:rPr lang="en-GB" dirty="0"/>
              <a:t>Such as 60 + 60 + 60 </a:t>
            </a:r>
          </a:p>
          <a:p>
            <a:r>
              <a:rPr lang="en-GB" dirty="0"/>
              <a:t>Or 70 + 50 + 60</a:t>
            </a:r>
            <a:endParaRPr lang="en-GB" dirty="0"/>
          </a:p>
        </p:txBody>
      </p:sp>
    </p:spTree>
    <p:extLst>
      <p:ext uri="{BB962C8B-B14F-4D97-AF65-F5344CB8AC3E}">
        <p14:creationId xmlns:p14="http://schemas.microsoft.com/office/powerpoint/2010/main" val="3708872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620689"/>
            <a:ext cx="7953524" cy="6186309"/>
          </a:xfrm>
          <a:prstGeom prst="rect">
            <a:avLst/>
          </a:prstGeom>
          <a:noFill/>
        </p:spPr>
        <p:txBody>
          <a:bodyPr wrap="none" rtlCol="0">
            <a:spAutoFit/>
          </a:bodyPr>
          <a:lstStyle/>
          <a:p>
            <a:r>
              <a:rPr lang="en-GB" dirty="0"/>
              <a:t>Page 1</a:t>
            </a:r>
          </a:p>
          <a:p>
            <a:pPr marL="342900" indent="-342900">
              <a:buAutoNum type="arabicParenR"/>
            </a:pPr>
            <a:r>
              <a:rPr lang="en-GB" dirty="0"/>
              <a:t>Like a bat. </a:t>
            </a:r>
          </a:p>
          <a:p>
            <a:pPr marL="342900" indent="-342900">
              <a:buAutoNum type="arabicParenR"/>
            </a:pPr>
            <a:r>
              <a:rPr lang="en-GB" dirty="0"/>
              <a:t>A shack</a:t>
            </a:r>
          </a:p>
          <a:p>
            <a:pPr marL="342900" indent="-342900">
              <a:buAutoNum type="arabicParenR"/>
            </a:pPr>
            <a:r>
              <a:rPr lang="en-GB" dirty="0"/>
              <a:t>She made a hole in the wall. </a:t>
            </a:r>
          </a:p>
          <a:p>
            <a:pPr marL="342900" indent="-342900">
              <a:buAutoNum type="arabicParenR"/>
            </a:pPr>
            <a:r>
              <a:rPr lang="en-GB" dirty="0"/>
              <a:t>Doll’s head, dead cockroaches and tiny soldiers. </a:t>
            </a:r>
          </a:p>
          <a:p>
            <a:pPr marL="342900" indent="-342900">
              <a:buAutoNum type="arabicParenR"/>
            </a:pPr>
            <a:r>
              <a:rPr lang="en-GB" dirty="0"/>
              <a:t>Your explanation must include a feeling and why. </a:t>
            </a:r>
          </a:p>
          <a:p>
            <a:pPr marL="342900" indent="-342900">
              <a:buAutoNum type="arabicParenR"/>
            </a:pPr>
            <a:r>
              <a:rPr lang="en-GB" dirty="0"/>
              <a:t>As dirty as a shack; strung up like garlands; scattered like autumn leaves. </a:t>
            </a:r>
          </a:p>
          <a:p>
            <a:pPr marL="342900" indent="-342900">
              <a:buAutoNum type="arabicParenR"/>
            </a:pPr>
            <a:endParaRPr lang="en-GB" dirty="0"/>
          </a:p>
          <a:p>
            <a:r>
              <a:rPr lang="en-GB" dirty="0"/>
              <a:t>Page 2: </a:t>
            </a:r>
          </a:p>
          <a:p>
            <a:pPr marL="342900" indent="-342900">
              <a:buAutoNum type="arabicParenR"/>
            </a:pPr>
            <a:r>
              <a:rPr lang="en-GB" dirty="0"/>
              <a:t>objects like old books, a pair of round glasses, a large watercolour painting of a </a:t>
            </a:r>
            <a:endParaRPr lang="en-GB" dirty="0"/>
          </a:p>
          <a:p>
            <a:r>
              <a:rPr lang="en-GB" dirty="0"/>
              <a:t>little </a:t>
            </a:r>
            <a:r>
              <a:rPr lang="en-GB" dirty="0"/>
              <a:t>girl and a man pleasantly playing on the lawn and a note </a:t>
            </a:r>
            <a:endParaRPr lang="en-GB" dirty="0"/>
          </a:p>
          <a:p>
            <a:r>
              <a:rPr lang="en-GB" dirty="0"/>
              <a:t>2) Mum arrived back home. </a:t>
            </a:r>
          </a:p>
          <a:p>
            <a:r>
              <a:rPr lang="en-GB" dirty="0"/>
              <a:t>3) Disappointed/annoyed because she wanted to look around. (2marks)</a:t>
            </a:r>
          </a:p>
          <a:p>
            <a:r>
              <a:rPr lang="en-GB" dirty="0"/>
              <a:t>4) It had no secret items inside. </a:t>
            </a:r>
          </a:p>
          <a:p>
            <a:r>
              <a:rPr lang="en-GB" dirty="0"/>
              <a:t>5) Your </a:t>
            </a:r>
            <a:r>
              <a:rPr lang="en-GB" dirty="0"/>
              <a:t>explanation must include a feeling and why. </a:t>
            </a:r>
            <a:r>
              <a:rPr lang="en-GB" dirty="0"/>
              <a:t>(2 marks)</a:t>
            </a:r>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a:p>
            <a:pPr marL="342900" indent="-342900">
              <a:buAutoNum type="arabicParenR"/>
            </a:pPr>
            <a:endParaRPr lang="en-GB" dirty="0"/>
          </a:p>
        </p:txBody>
      </p:sp>
    </p:spTree>
    <p:extLst>
      <p:ext uri="{BB962C8B-B14F-4D97-AF65-F5344CB8AC3E}">
        <p14:creationId xmlns:p14="http://schemas.microsoft.com/office/powerpoint/2010/main" val="2242131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5521" y="332657"/>
            <a:ext cx="8496944" cy="2031325"/>
          </a:xfrm>
          <a:prstGeom prst="rect">
            <a:avLst/>
          </a:prstGeom>
          <a:noFill/>
        </p:spPr>
        <p:txBody>
          <a:bodyPr wrap="square" rtlCol="0">
            <a:spAutoFit/>
          </a:bodyPr>
          <a:lstStyle/>
          <a:p>
            <a:r>
              <a:rPr lang="en-GB" dirty="0"/>
              <a:t>Hi Year 6. </a:t>
            </a:r>
          </a:p>
          <a:p>
            <a:r>
              <a:rPr lang="en-GB" dirty="0"/>
              <a:t>For Thursday 23</a:t>
            </a:r>
            <a:r>
              <a:rPr lang="en-GB" baseline="30000" dirty="0"/>
              <a:t>rd</a:t>
            </a:r>
            <a:r>
              <a:rPr lang="en-GB" dirty="0"/>
              <a:t> April work I’d like you to use the image below to create descriptive </a:t>
            </a:r>
          </a:p>
          <a:p>
            <a:r>
              <a:rPr lang="en-GB" dirty="0"/>
              <a:t>Sentences using a variety of impressive nouns, adverbs, verbs, adjectives and adverbials.</a:t>
            </a:r>
          </a:p>
          <a:p>
            <a:endParaRPr lang="en-GB" dirty="0"/>
          </a:p>
          <a:p>
            <a:r>
              <a:rPr lang="en-GB" dirty="0"/>
              <a:t>You will be writing a diary entry tomorrow either about what you’ve been doing this week or imagining you’ve found this room. Think about how you would feel, what you’d find and what you want to tell the reader. </a:t>
            </a:r>
            <a:endParaRPr lang="en-GB" dirty="0"/>
          </a:p>
        </p:txBody>
      </p:sp>
      <p:pic>
        <p:nvPicPr>
          <p:cNvPr id="1026" name="Picture 2" descr="Mystery of an Old Man Escape Room in Cill Airne, Ireland - Nowesc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661" y="2636912"/>
            <a:ext cx="5976664" cy="39924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8790" y="160295"/>
            <a:ext cx="1606731" cy="10156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solidFill>
                  <a:prstClr val="white"/>
                </a:solidFill>
              </a:rPr>
              <a:t>LO: To create descriptive sentences</a:t>
            </a:r>
            <a:endParaRPr lang="en-GB" sz="2000" b="1" dirty="0">
              <a:solidFill>
                <a:prstClr val="white"/>
              </a:solidFill>
            </a:endParaRPr>
          </a:p>
        </p:txBody>
      </p:sp>
      <p:sp>
        <p:nvSpPr>
          <p:cNvPr id="5" name="TextBox 4"/>
          <p:cNvSpPr txBox="1"/>
          <p:nvPr/>
        </p:nvSpPr>
        <p:spPr>
          <a:xfrm>
            <a:off x="10272465" y="332656"/>
            <a:ext cx="1606731"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smtClean="0">
                <a:solidFill>
                  <a:prstClr val="white"/>
                </a:solidFill>
              </a:rPr>
              <a:t>Thursday 30</a:t>
            </a:r>
            <a:r>
              <a:rPr lang="en-GB" sz="2000" b="1" baseline="30000" dirty="0" smtClean="0">
                <a:solidFill>
                  <a:prstClr val="white"/>
                </a:solidFill>
              </a:rPr>
              <a:t>th</a:t>
            </a:r>
            <a:r>
              <a:rPr lang="en-GB" sz="2000" b="1" dirty="0" smtClean="0">
                <a:solidFill>
                  <a:prstClr val="white"/>
                </a:solidFill>
              </a:rPr>
              <a:t> April</a:t>
            </a:r>
            <a:endParaRPr lang="en-GB" sz="2000" b="1" dirty="0">
              <a:solidFill>
                <a:prstClr val="white"/>
              </a:solidFill>
            </a:endParaRPr>
          </a:p>
        </p:txBody>
      </p:sp>
    </p:spTree>
    <p:extLst>
      <p:ext uri="{BB962C8B-B14F-4D97-AF65-F5344CB8AC3E}">
        <p14:creationId xmlns:p14="http://schemas.microsoft.com/office/powerpoint/2010/main" val="426124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847528" y="1402905"/>
            <a:ext cx="7640466"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Thursday 30</a:t>
            </a:r>
            <a:r>
              <a:rPr lang="en-GB" altLang="en-US" sz="2000" baseline="30000" dirty="0">
                <a:latin typeface="Calibri" panose="020F0502020204030204" pitchFamily="34" charset="0"/>
                <a:ea typeface="Calibri" panose="020F0502020204030204" pitchFamily="34" charset="0"/>
                <a:cs typeface="Times New Roman" panose="02020603050405020304" pitchFamily="18" charset="0"/>
              </a:rPr>
              <a:t>th</a:t>
            </a:r>
            <a:r>
              <a:rPr lang="en-GB" altLang="en-US" sz="2000" dirty="0">
                <a:latin typeface="Calibri" panose="020F0502020204030204" pitchFamily="34" charset="0"/>
                <a:ea typeface="Calibri" panose="020F0502020204030204" pitchFamily="34" charset="0"/>
                <a:cs typeface="Times New Roman" panose="02020603050405020304" pitchFamily="18" charset="0"/>
              </a:rPr>
              <a:t> April Maths</a:t>
            </a:r>
            <a:endParaRPr lang="en-GB" altLang="en-US" sz="1200" dirty="0"/>
          </a:p>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Please use the linked video : </a:t>
            </a:r>
            <a:r>
              <a:rPr lang="en-GB" altLang="en-US" sz="2000" dirty="0">
                <a:latin typeface="Calibri" panose="020F0502020204030204" pitchFamily="34" charset="0"/>
                <a:ea typeface="Calibri" panose="020F0502020204030204" pitchFamily="34" charset="0"/>
                <a:cs typeface="Times New Roman" panose="02020603050405020304" pitchFamily="18" charset="0"/>
                <a:hlinkClick r:id="rId2"/>
              </a:rPr>
              <a:t>https://whiterosemaths.com/homelearning/year-6/</a:t>
            </a:r>
            <a:r>
              <a:rPr lang="en-GB" altLang="en-US" sz="2000" dirty="0">
                <a:latin typeface="Calibri" panose="020F0502020204030204" pitchFamily="34" charset="0"/>
                <a:ea typeface="Calibri" panose="020F0502020204030204" pitchFamily="34" charset="0"/>
                <a:cs typeface="Times New Roman" panose="02020603050405020304" pitchFamily="18" charset="0"/>
              </a:rPr>
              <a:t>    </a:t>
            </a:r>
            <a:r>
              <a:rPr lang="en-GB" altLang="en-US" sz="2000" b="1" u="sng" dirty="0">
                <a:latin typeface="Calibri" panose="020F0502020204030204" pitchFamily="34" charset="0"/>
                <a:ea typeface="Calibri" panose="020F0502020204030204" pitchFamily="34" charset="0"/>
                <a:cs typeface="Times New Roman" panose="02020603050405020304" pitchFamily="18" charset="0"/>
              </a:rPr>
              <a:t>Summer Week 1 </a:t>
            </a:r>
            <a:r>
              <a:rPr lang="en-GB" altLang="en-US" sz="2000" b="1" u="sng">
                <a:latin typeface="Calibri" panose="020F0502020204030204" pitchFamily="34" charset="0"/>
                <a:ea typeface="Calibri" panose="020F0502020204030204" pitchFamily="34" charset="0"/>
                <a:cs typeface="Times New Roman" panose="02020603050405020304" pitchFamily="18" charset="0"/>
              </a:rPr>
              <a:t>Lesson 4</a:t>
            </a:r>
            <a:endParaRPr lang="en-GB" altLang="en-US" sz="1200" b="1" u="sng" dirty="0"/>
          </a:p>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We have moved to week 3 instead of 2 as many of you will not have protractors so week 2 becomes very difficult. </a:t>
            </a:r>
            <a:endParaRPr lang="en-GB" altLang="en-US" sz="1200" dirty="0"/>
          </a:p>
          <a:p>
            <a:pPr eaLnBrk="0" fontAlgn="base" hangingPunct="0">
              <a:spcBef>
                <a:spcPct val="0"/>
              </a:spcBef>
              <a:spcAft>
                <a:spcPct val="0"/>
              </a:spcAft>
            </a:pPr>
            <a:endParaRPr lang="en-GB" altLang="en-US" dirty="0">
              <a:latin typeface="Arial" panose="020B0604020202020204" pitchFamily="34" charset="0"/>
            </a:endParaRPr>
          </a:p>
        </p:txBody>
      </p:sp>
      <p:sp>
        <p:nvSpPr>
          <p:cNvPr id="5" name="Rectangle 4"/>
          <p:cNvSpPr/>
          <p:nvPr/>
        </p:nvSpPr>
        <p:spPr>
          <a:xfrm>
            <a:off x="2509762" y="21523"/>
            <a:ext cx="7340600" cy="923330"/>
          </a:xfrm>
          <a:prstGeom prst="rect">
            <a:avLst/>
          </a:prstGeom>
          <a:noFill/>
        </p:spPr>
        <p:txBody>
          <a:bodyPr wrap="none" lIns="91440" tIns="45720" rIns="91440" bIns="45720">
            <a:spAutoFit/>
          </a:bodyPr>
          <a:lstStyle/>
          <a:p>
            <a:pPr algn="ctr"/>
            <a:r>
              <a:rPr lang="en-US" sz="5400" b="1" u="sng" dirty="0">
                <a:ln w="0"/>
                <a:solidFill>
                  <a:schemeClr val="accent1"/>
                </a:solidFill>
                <a:effectLst>
                  <a:outerShdw blurRad="38100" dist="25400" dir="5400000" algn="ctr" rotWithShape="0">
                    <a:srgbClr val="6E747A">
                      <a:alpha val="43000"/>
                    </a:srgbClr>
                  </a:outerShdw>
                </a:effectLst>
              </a:rPr>
              <a:t>LO To find missing angles</a:t>
            </a:r>
            <a:endParaRPr lang="en-US" sz="5400" b="1" u="sng"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1991544" y="4110610"/>
            <a:ext cx="4572000" cy="1779333"/>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Please complete the worksheet before the deep/deeper.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Any questions please e-mail me at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bstanley@bluecoat.uk.com</a:t>
            </a: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AutoShape 7" descr="Illustration Of A Smiley Mascot Holding A Pencil, Answering Math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7104112" y="3043935"/>
            <a:ext cx="3433552" cy="3635052"/>
          </a:xfrm>
          <a:prstGeom prst="rect">
            <a:avLst/>
          </a:prstGeom>
        </p:spPr>
      </p:pic>
    </p:spTree>
    <p:extLst>
      <p:ext uri="{BB962C8B-B14F-4D97-AF65-F5344CB8AC3E}">
        <p14:creationId xmlns:p14="http://schemas.microsoft.com/office/powerpoint/2010/main" val="91111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75520" y="188641"/>
            <a:ext cx="8712968" cy="5931172"/>
          </a:xfrm>
          <a:prstGeom prst="rect">
            <a:avLst/>
          </a:prstGeom>
        </p:spPr>
      </p:pic>
    </p:spTree>
    <p:extLst>
      <p:ext uri="{BB962C8B-B14F-4D97-AF65-F5344CB8AC3E}">
        <p14:creationId xmlns:p14="http://schemas.microsoft.com/office/powerpoint/2010/main" val="1290994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31505" y="116633"/>
            <a:ext cx="8856984" cy="6031755"/>
          </a:xfrm>
          <a:prstGeom prst="rect">
            <a:avLst/>
          </a:prstGeom>
        </p:spPr>
      </p:pic>
    </p:spTree>
    <p:extLst>
      <p:ext uri="{BB962C8B-B14F-4D97-AF65-F5344CB8AC3E}">
        <p14:creationId xmlns:p14="http://schemas.microsoft.com/office/powerpoint/2010/main" val="2282147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9536" y="476673"/>
            <a:ext cx="3456384" cy="2642381"/>
          </a:xfrm>
          <a:prstGeom prst="rect">
            <a:avLst/>
          </a:prstGeom>
        </p:spPr>
      </p:pic>
      <p:pic>
        <p:nvPicPr>
          <p:cNvPr id="5" name="Picture 4"/>
          <p:cNvPicPr>
            <a:picLocks noChangeAspect="1"/>
          </p:cNvPicPr>
          <p:nvPr/>
        </p:nvPicPr>
        <p:blipFill>
          <a:blip r:embed="rId3"/>
          <a:stretch>
            <a:fillRect/>
          </a:stretch>
        </p:blipFill>
        <p:spPr>
          <a:xfrm>
            <a:off x="6168008" y="489372"/>
            <a:ext cx="3603822" cy="2795612"/>
          </a:xfrm>
          <a:prstGeom prst="rect">
            <a:avLst/>
          </a:prstGeom>
        </p:spPr>
      </p:pic>
    </p:spTree>
    <p:extLst>
      <p:ext uri="{BB962C8B-B14F-4D97-AF65-F5344CB8AC3E}">
        <p14:creationId xmlns:p14="http://schemas.microsoft.com/office/powerpoint/2010/main" val="322570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117694"/>
            <a:ext cx="8280920" cy="67403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t>Dear Diary</a:t>
            </a:r>
          </a:p>
          <a:p>
            <a:r>
              <a:rPr lang="en-GB" dirty="0"/>
              <a:t> </a:t>
            </a:r>
          </a:p>
          <a:p>
            <a:r>
              <a:rPr lang="en-GB" dirty="0"/>
              <a:t>You will never guess what has happened to me! I have been plunged into a world I never quite believed in and if I am completely honest, I never saw this coming. I feel very overwhelmed. </a:t>
            </a:r>
          </a:p>
          <a:p>
            <a:r>
              <a:rPr lang="en-GB" dirty="0"/>
              <a:t>As you know, I have moved into a huge, dusty, vintage house as filthy as a shack. In fact, it is more like a dozen shacks that have been stacked on top of one another! </a:t>
            </a:r>
          </a:p>
          <a:p>
            <a:r>
              <a:rPr lang="en-GB" dirty="0"/>
              <a:t>Every now and then, I had been hearing sounds in the old walls that sounded like scratches or small footprints. It made me feel nervous because I was unsure what it was and part of me just wished that it would go away. </a:t>
            </a:r>
          </a:p>
          <a:p>
            <a:r>
              <a:rPr lang="en-GB" dirty="0"/>
              <a:t>Yesterday, Mallory picked up an old broom in the kitchen and held it like it was a baseball bat. She quickly swung the bat at the pale, dull, worn wall and plaster came scattering to the floor beneath our feet like flour and a huge hole appeared (I knew Mom would blame me for it– she always does!). </a:t>
            </a:r>
          </a:p>
          <a:p>
            <a:r>
              <a:rPr lang="en-GB" dirty="0"/>
              <a:t>Hesitantly, I stepped towards the ominous hole and I felt the hairs on my arms stand up. To my amazement, inside were the most bizarre objects! A doll’s head lolled in one corner. Dead cockroaches were strung up like garlands. Tiny soldiers with melted hands and feet were scattered all over like autumn leaves resting on the ground. </a:t>
            </a:r>
          </a:p>
          <a:p>
            <a:r>
              <a:rPr lang="en-GB" dirty="0"/>
              <a:t>All of a sudden, the mysterious noise came back again! I had to quietly squeeze myself into the dumbwaiter (that’s where all the objects came from in the wall by the way) and it was really dirty inside and it smelled like old wood. </a:t>
            </a:r>
          </a:p>
          <a:p>
            <a:r>
              <a:rPr lang="en-GB" dirty="0"/>
              <a:t>After a while, I arrived in a secretive room that had a low ceiling and crowded bookshelves surrounded me. Slowly, I looked around the room and I realised there was no door! What a strange place it was</a:t>
            </a:r>
            <a:r>
              <a:rPr lang="en-GB" dirty="0"/>
              <a:t>!</a:t>
            </a:r>
            <a:endParaRPr lang="en-GB" dirty="0"/>
          </a:p>
        </p:txBody>
      </p:sp>
      <p:sp>
        <p:nvSpPr>
          <p:cNvPr id="3" name="TextBox 2"/>
          <p:cNvSpPr txBox="1"/>
          <p:nvPr/>
        </p:nvSpPr>
        <p:spPr>
          <a:xfrm>
            <a:off x="448890" y="117694"/>
            <a:ext cx="1262345"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600" b="1" dirty="0">
                <a:solidFill>
                  <a:prstClr val="white"/>
                </a:solidFill>
              </a:rPr>
              <a:t>LO: To identify the features of a diary entry</a:t>
            </a:r>
            <a:endParaRPr lang="en-GB" sz="1600" b="1" dirty="0">
              <a:solidFill>
                <a:prstClr val="white"/>
              </a:solidFill>
            </a:endParaRPr>
          </a:p>
        </p:txBody>
      </p:sp>
      <p:sp>
        <p:nvSpPr>
          <p:cNvPr id="4" name="TextBox 3"/>
          <p:cNvSpPr txBox="1"/>
          <p:nvPr/>
        </p:nvSpPr>
        <p:spPr>
          <a:xfrm>
            <a:off x="10619473" y="103690"/>
            <a:ext cx="138529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smtClean="0">
                <a:solidFill>
                  <a:prstClr val="white"/>
                </a:solidFill>
              </a:rPr>
              <a:t>Monday 27</a:t>
            </a:r>
            <a:r>
              <a:rPr lang="en-GB" b="1" baseline="30000" dirty="0" smtClean="0">
                <a:solidFill>
                  <a:prstClr val="white"/>
                </a:solidFill>
              </a:rPr>
              <a:t>th</a:t>
            </a:r>
            <a:r>
              <a:rPr lang="en-GB" b="1" dirty="0" smtClean="0">
                <a:solidFill>
                  <a:prstClr val="white"/>
                </a:solidFill>
              </a:rPr>
              <a:t> April</a:t>
            </a:r>
            <a:endParaRPr lang="en-GB" b="1" dirty="0">
              <a:solidFill>
                <a:prstClr val="white"/>
              </a:solidFill>
            </a:endParaRPr>
          </a:p>
        </p:txBody>
      </p:sp>
    </p:spTree>
    <p:extLst>
      <p:ext uri="{BB962C8B-B14F-4D97-AF65-F5344CB8AC3E}">
        <p14:creationId xmlns:p14="http://schemas.microsoft.com/office/powerpoint/2010/main" val="664171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03512" y="188640"/>
            <a:ext cx="8859016" cy="5976664"/>
          </a:xfrm>
          <a:prstGeom prst="rect">
            <a:avLst/>
          </a:prstGeom>
        </p:spPr>
      </p:pic>
    </p:spTree>
    <p:extLst>
      <p:ext uri="{BB962C8B-B14F-4D97-AF65-F5344CB8AC3E}">
        <p14:creationId xmlns:p14="http://schemas.microsoft.com/office/powerpoint/2010/main" val="1300117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75521" y="185188"/>
            <a:ext cx="8743181" cy="5968533"/>
          </a:xfrm>
          <a:prstGeom prst="rect">
            <a:avLst/>
          </a:prstGeom>
        </p:spPr>
      </p:pic>
    </p:spTree>
    <p:extLst>
      <p:ext uri="{BB962C8B-B14F-4D97-AF65-F5344CB8AC3E}">
        <p14:creationId xmlns:p14="http://schemas.microsoft.com/office/powerpoint/2010/main" val="1533704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775520" y="116632"/>
            <a:ext cx="4536504" cy="5544616"/>
          </a:xfrm>
          <a:prstGeom prst="rect">
            <a:avLst/>
          </a:prstGeom>
        </p:spPr>
      </p:pic>
      <p:pic>
        <p:nvPicPr>
          <p:cNvPr id="14" name="Picture 13"/>
          <p:cNvPicPr>
            <a:picLocks noChangeAspect="1"/>
          </p:cNvPicPr>
          <p:nvPr/>
        </p:nvPicPr>
        <p:blipFill>
          <a:blip r:embed="rId3"/>
          <a:stretch>
            <a:fillRect/>
          </a:stretch>
        </p:blipFill>
        <p:spPr>
          <a:xfrm>
            <a:off x="6528049" y="260649"/>
            <a:ext cx="3895725" cy="3895725"/>
          </a:xfrm>
          <a:prstGeom prst="rect">
            <a:avLst/>
          </a:prstGeom>
        </p:spPr>
      </p:pic>
    </p:spTree>
    <p:extLst>
      <p:ext uri="{BB962C8B-B14F-4D97-AF65-F5344CB8AC3E}">
        <p14:creationId xmlns:p14="http://schemas.microsoft.com/office/powerpoint/2010/main" val="195197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5520" y="332656"/>
            <a:ext cx="8712968" cy="6268101"/>
          </a:xfrm>
          <a:prstGeom prst="rect">
            <a:avLst/>
          </a:prstGeom>
        </p:spPr>
      </p:pic>
      <p:sp>
        <p:nvSpPr>
          <p:cNvPr id="3" name="TextBox 2"/>
          <p:cNvSpPr txBox="1"/>
          <p:nvPr/>
        </p:nvSpPr>
        <p:spPr>
          <a:xfrm>
            <a:off x="9192344" y="3717032"/>
            <a:ext cx="346570" cy="523220"/>
          </a:xfrm>
          <a:prstGeom prst="rect">
            <a:avLst/>
          </a:prstGeom>
          <a:noFill/>
        </p:spPr>
        <p:txBody>
          <a:bodyPr wrap="none" rtlCol="0">
            <a:spAutoFit/>
          </a:bodyPr>
          <a:lstStyle/>
          <a:p>
            <a:r>
              <a:rPr lang="en-GB" sz="2800" dirty="0">
                <a:solidFill>
                  <a:srgbClr val="FF0000"/>
                </a:solidFill>
              </a:rPr>
              <a:t>v</a:t>
            </a:r>
            <a:endParaRPr lang="en-GB" sz="2800" dirty="0">
              <a:solidFill>
                <a:srgbClr val="FF0000"/>
              </a:solidFill>
            </a:endParaRPr>
          </a:p>
        </p:txBody>
      </p:sp>
      <p:sp>
        <p:nvSpPr>
          <p:cNvPr id="4" name="TextBox 3"/>
          <p:cNvSpPr txBox="1"/>
          <p:nvPr/>
        </p:nvSpPr>
        <p:spPr>
          <a:xfrm>
            <a:off x="3143672" y="4365104"/>
            <a:ext cx="417102" cy="523220"/>
          </a:xfrm>
          <a:prstGeom prst="rect">
            <a:avLst/>
          </a:prstGeom>
          <a:noFill/>
        </p:spPr>
        <p:txBody>
          <a:bodyPr wrap="none" rtlCol="0">
            <a:spAutoFit/>
          </a:bodyPr>
          <a:lstStyle/>
          <a:p>
            <a:r>
              <a:rPr lang="en-GB" sz="2800" dirty="0">
                <a:solidFill>
                  <a:srgbClr val="FF0000"/>
                </a:solidFill>
              </a:rPr>
              <a:t>N</a:t>
            </a:r>
            <a:endParaRPr lang="en-GB" sz="2800" dirty="0">
              <a:solidFill>
                <a:srgbClr val="FF0000"/>
              </a:solidFill>
            </a:endParaRPr>
          </a:p>
        </p:txBody>
      </p:sp>
      <p:sp>
        <p:nvSpPr>
          <p:cNvPr id="5" name="TextBox 4"/>
          <p:cNvSpPr txBox="1"/>
          <p:nvPr/>
        </p:nvSpPr>
        <p:spPr>
          <a:xfrm>
            <a:off x="9192344" y="4626714"/>
            <a:ext cx="417102" cy="523220"/>
          </a:xfrm>
          <a:prstGeom prst="rect">
            <a:avLst/>
          </a:prstGeom>
          <a:noFill/>
        </p:spPr>
        <p:txBody>
          <a:bodyPr wrap="none" rtlCol="0">
            <a:spAutoFit/>
          </a:bodyPr>
          <a:lstStyle/>
          <a:p>
            <a:r>
              <a:rPr lang="en-GB" sz="2800" dirty="0">
                <a:solidFill>
                  <a:srgbClr val="FF0000"/>
                </a:solidFill>
              </a:rPr>
              <a:t>N</a:t>
            </a:r>
            <a:endParaRPr lang="en-GB" sz="2800" dirty="0">
              <a:solidFill>
                <a:srgbClr val="FF0000"/>
              </a:solidFill>
            </a:endParaRPr>
          </a:p>
        </p:txBody>
      </p:sp>
      <p:sp>
        <p:nvSpPr>
          <p:cNvPr id="6" name="TextBox 5"/>
          <p:cNvSpPr txBox="1"/>
          <p:nvPr/>
        </p:nvSpPr>
        <p:spPr>
          <a:xfrm>
            <a:off x="8140017" y="5013176"/>
            <a:ext cx="354584" cy="523220"/>
          </a:xfrm>
          <a:prstGeom prst="rect">
            <a:avLst/>
          </a:prstGeom>
          <a:noFill/>
        </p:spPr>
        <p:txBody>
          <a:bodyPr wrap="none" rtlCol="0">
            <a:spAutoFit/>
          </a:bodyPr>
          <a:lstStyle/>
          <a:p>
            <a:r>
              <a:rPr lang="en-GB" sz="2800" b="1" dirty="0">
                <a:solidFill>
                  <a:srgbClr val="FF0000"/>
                </a:solidFill>
              </a:rPr>
              <a:t>v</a:t>
            </a:r>
            <a:endParaRPr lang="en-GB" sz="2800" b="1" dirty="0">
              <a:solidFill>
                <a:srgbClr val="FF0000"/>
              </a:solidFill>
            </a:endParaRPr>
          </a:p>
        </p:txBody>
      </p:sp>
      <p:sp>
        <p:nvSpPr>
          <p:cNvPr id="7" name="TextBox 6"/>
          <p:cNvSpPr txBox="1"/>
          <p:nvPr/>
        </p:nvSpPr>
        <p:spPr>
          <a:xfrm>
            <a:off x="3560774" y="5661248"/>
            <a:ext cx="346570" cy="523220"/>
          </a:xfrm>
          <a:prstGeom prst="rect">
            <a:avLst/>
          </a:prstGeom>
          <a:noFill/>
        </p:spPr>
        <p:txBody>
          <a:bodyPr wrap="none" rtlCol="0">
            <a:spAutoFit/>
          </a:bodyPr>
          <a:lstStyle/>
          <a:p>
            <a:r>
              <a:rPr lang="en-GB" sz="2800" dirty="0">
                <a:solidFill>
                  <a:srgbClr val="FF0000"/>
                </a:solidFill>
              </a:rPr>
              <a:t>v</a:t>
            </a:r>
            <a:endParaRPr lang="en-GB" sz="2800" dirty="0">
              <a:solidFill>
                <a:srgbClr val="FF0000"/>
              </a:solidFill>
            </a:endParaRPr>
          </a:p>
        </p:txBody>
      </p:sp>
      <p:sp>
        <p:nvSpPr>
          <p:cNvPr id="8" name="TextBox 7"/>
          <p:cNvSpPr txBox="1"/>
          <p:nvPr/>
        </p:nvSpPr>
        <p:spPr>
          <a:xfrm>
            <a:off x="8938405" y="5974599"/>
            <a:ext cx="417102" cy="523220"/>
          </a:xfrm>
          <a:prstGeom prst="rect">
            <a:avLst/>
          </a:prstGeom>
          <a:noFill/>
        </p:spPr>
        <p:txBody>
          <a:bodyPr wrap="none" rtlCol="0">
            <a:spAutoFit/>
          </a:bodyPr>
          <a:lstStyle/>
          <a:p>
            <a:r>
              <a:rPr lang="en-GB" sz="2800" dirty="0">
                <a:solidFill>
                  <a:srgbClr val="FF0000"/>
                </a:solidFill>
              </a:rPr>
              <a:t>N</a:t>
            </a:r>
            <a:endParaRPr lang="en-GB" sz="2800" dirty="0">
              <a:solidFill>
                <a:srgbClr val="FF0000"/>
              </a:solidFill>
            </a:endParaRPr>
          </a:p>
        </p:txBody>
      </p:sp>
    </p:spTree>
    <p:extLst>
      <p:ext uri="{BB962C8B-B14F-4D97-AF65-F5344CB8AC3E}">
        <p14:creationId xmlns:p14="http://schemas.microsoft.com/office/powerpoint/2010/main" val="471668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5520" y="3284984"/>
            <a:ext cx="8280920" cy="2952328"/>
          </a:xfrm>
          <a:prstGeom prst="rect">
            <a:avLst/>
          </a:prstGeom>
        </p:spPr>
      </p:pic>
      <p:pic>
        <p:nvPicPr>
          <p:cNvPr id="5" name="Picture 4"/>
          <p:cNvPicPr>
            <a:picLocks noChangeAspect="1"/>
          </p:cNvPicPr>
          <p:nvPr/>
        </p:nvPicPr>
        <p:blipFill>
          <a:blip r:embed="rId3"/>
          <a:stretch>
            <a:fillRect/>
          </a:stretch>
        </p:blipFill>
        <p:spPr>
          <a:xfrm>
            <a:off x="1524000" y="188640"/>
            <a:ext cx="8676456" cy="2664296"/>
          </a:xfrm>
          <a:prstGeom prst="rect">
            <a:avLst/>
          </a:prstGeom>
        </p:spPr>
      </p:pic>
      <p:sp>
        <p:nvSpPr>
          <p:cNvPr id="6" name="TextBox 5"/>
          <p:cNvSpPr txBox="1"/>
          <p:nvPr/>
        </p:nvSpPr>
        <p:spPr>
          <a:xfrm>
            <a:off x="5569410" y="997568"/>
            <a:ext cx="346570" cy="523220"/>
          </a:xfrm>
          <a:prstGeom prst="rect">
            <a:avLst/>
          </a:prstGeom>
          <a:noFill/>
        </p:spPr>
        <p:txBody>
          <a:bodyPr wrap="none" rtlCol="0">
            <a:spAutoFit/>
          </a:bodyPr>
          <a:lstStyle/>
          <a:p>
            <a:r>
              <a:rPr lang="en-GB" sz="2800" dirty="0">
                <a:solidFill>
                  <a:srgbClr val="FF0000"/>
                </a:solidFill>
              </a:rPr>
              <a:t>v</a:t>
            </a:r>
            <a:endParaRPr lang="en-GB" sz="2800" dirty="0">
              <a:solidFill>
                <a:srgbClr val="FF0000"/>
              </a:solidFill>
            </a:endParaRPr>
          </a:p>
        </p:txBody>
      </p:sp>
      <p:sp>
        <p:nvSpPr>
          <p:cNvPr id="7" name="TextBox 6"/>
          <p:cNvSpPr txBox="1"/>
          <p:nvPr/>
        </p:nvSpPr>
        <p:spPr>
          <a:xfrm>
            <a:off x="8112224" y="1259178"/>
            <a:ext cx="417102" cy="523220"/>
          </a:xfrm>
          <a:prstGeom prst="rect">
            <a:avLst/>
          </a:prstGeom>
          <a:noFill/>
        </p:spPr>
        <p:txBody>
          <a:bodyPr wrap="none" rtlCol="0">
            <a:spAutoFit/>
          </a:bodyPr>
          <a:lstStyle/>
          <a:p>
            <a:r>
              <a:rPr lang="en-GB" sz="2800" dirty="0">
                <a:solidFill>
                  <a:srgbClr val="FF0000"/>
                </a:solidFill>
              </a:rPr>
              <a:t>N</a:t>
            </a:r>
            <a:endParaRPr lang="en-GB" sz="2800" dirty="0">
              <a:solidFill>
                <a:srgbClr val="FF0000"/>
              </a:solidFill>
            </a:endParaRPr>
          </a:p>
        </p:txBody>
      </p:sp>
      <p:sp>
        <p:nvSpPr>
          <p:cNvPr id="8" name="TextBox 7"/>
          <p:cNvSpPr txBox="1"/>
          <p:nvPr/>
        </p:nvSpPr>
        <p:spPr>
          <a:xfrm>
            <a:off x="8845036" y="1628800"/>
            <a:ext cx="346570" cy="523220"/>
          </a:xfrm>
          <a:prstGeom prst="rect">
            <a:avLst/>
          </a:prstGeom>
          <a:noFill/>
        </p:spPr>
        <p:txBody>
          <a:bodyPr wrap="none" rtlCol="0">
            <a:spAutoFit/>
          </a:bodyPr>
          <a:lstStyle/>
          <a:p>
            <a:r>
              <a:rPr lang="en-GB" sz="2800" dirty="0">
                <a:solidFill>
                  <a:srgbClr val="FF0000"/>
                </a:solidFill>
              </a:rPr>
              <a:t>v</a:t>
            </a:r>
            <a:endParaRPr lang="en-GB" sz="2800" dirty="0">
              <a:solidFill>
                <a:srgbClr val="FF0000"/>
              </a:solidFill>
            </a:endParaRPr>
          </a:p>
        </p:txBody>
      </p:sp>
    </p:spTree>
    <p:extLst>
      <p:ext uri="{BB962C8B-B14F-4D97-AF65-F5344CB8AC3E}">
        <p14:creationId xmlns:p14="http://schemas.microsoft.com/office/powerpoint/2010/main" val="458794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5521" y="332656"/>
            <a:ext cx="8496944" cy="1754326"/>
          </a:xfrm>
          <a:prstGeom prst="rect">
            <a:avLst/>
          </a:prstGeom>
          <a:noFill/>
        </p:spPr>
        <p:txBody>
          <a:bodyPr wrap="square" rtlCol="0">
            <a:spAutoFit/>
          </a:bodyPr>
          <a:lstStyle/>
          <a:p>
            <a:r>
              <a:rPr lang="en-GB" dirty="0"/>
              <a:t>Hi Year 6. </a:t>
            </a:r>
          </a:p>
          <a:p>
            <a:r>
              <a:rPr lang="en-GB" dirty="0"/>
              <a:t>For Friday 24</a:t>
            </a:r>
            <a:r>
              <a:rPr lang="en-GB" baseline="30000" dirty="0"/>
              <a:t>th</a:t>
            </a:r>
            <a:r>
              <a:rPr lang="en-GB" dirty="0"/>
              <a:t> April work I’d like you to use the image below to create a diary entry- imagine you are entering the building using a variety of impressive nouns, adverbs, verbs, adjectives and adverbials. If you want to create a diary about this week instead that is fine as well. </a:t>
            </a:r>
          </a:p>
          <a:p>
            <a:r>
              <a:rPr lang="en-GB" dirty="0"/>
              <a:t>Think about how you would feel, what you’d find and what you want to tell the reader. </a:t>
            </a:r>
            <a:endParaRPr lang="en-GB" dirty="0"/>
          </a:p>
        </p:txBody>
      </p:sp>
      <p:pic>
        <p:nvPicPr>
          <p:cNvPr id="1026" name="Picture 2" descr="Mystery of an Old Man Escape Room in Cill Airne, Ireland - Nowesc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661" y="2636912"/>
            <a:ext cx="5976664" cy="39924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2135" y="332656"/>
            <a:ext cx="1483386" cy="10156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solidFill>
                  <a:prstClr val="white"/>
                </a:solidFill>
              </a:rPr>
              <a:t>LO: To create a diary entry</a:t>
            </a:r>
            <a:endParaRPr lang="en-GB" sz="2000" b="1" dirty="0">
              <a:solidFill>
                <a:prstClr val="white"/>
              </a:solidFill>
            </a:endParaRPr>
          </a:p>
        </p:txBody>
      </p:sp>
      <p:sp>
        <p:nvSpPr>
          <p:cNvPr id="5" name="TextBox 4"/>
          <p:cNvSpPr txBox="1"/>
          <p:nvPr/>
        </p:nvSpPr>
        <p:spPr>
          <a:xfrm>
            <a:off x="10555186" y="332655"/>
            <a:ext cx="1483386"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smtClean="0">
                <a:solidFill>
                  <a:prstClr val="white"/>
                </a:solidFill>
              </a:rPr>
              <a:t>Friday 1</a:t>
            </a:r>
            <a:r>
              <a:rPr lang="en-GB" sz="2000" b="1" baseline="30000" dirty="0" smtClean="0">
                <a:solidFill>
                  <a:prstClr val="white"/>
                </a:solidFill>
              </a:rPr>
              <a:t>st</a:t>
            </a:r>
            <a:r>
              <a:rPr lang="en-GB" sz="2000" b="1" dirty="0" smtClean="0">
                <a:solidFill>
                  <a:prstClr val="white"/>
                </a:solidFill>
              </a:rPr>
              <a:t> May</a:t>
            </a:r>
            <a:endParaRPr lang="en-GB" sz="2000" b="1" dirty="0">
              <a:solidFill>
                <a:prstClr val="white"/>
              </a:solidFill>
            </a:endParaRPr>
          </a:p>
        </p:txBody>
      </p:sp>
    </p:spTree>
    <p:extLst>
      <p:ext uri="{BB962C8B-B14F-4D97-AF65-F5344CB8AC3E}">
        <p14:creationId xmlns:p14="http://schemas.microsoft.com/office/powerpoint/2010/main" val="1551888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847528" y="1710680"/>
            <a:ext cx="764046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Thursday 30</a:t>
            </a:r>
            <a:r>
              <a:rPr lang="en-GB" altLang="en-US" sz="2000" baseline="30000" dirty="0">
                <a:latin typeface="Calibri" panose="020F0502020204030204" pitchFamily="34" charset="0"/>
                <a:ea typeface="Calibri" panose="020F0502020204030204" pitchFamily="34" charset="0"/>
                <a:cs typeface="Times New Roman" panose="02020603050405020304" pitchFamily="18" charset="0"/>
              </a:rPr>
              <a:t>th</a:t>
            </a:r>
            <a:r>
              <a:rPr lang="en-GB" altLang="en-US" sz="2000" dirty="0">
                <a:latin typeface="Calibri" panose="020F0502020204030204" pitchFamily="34" charset="0"/>
                <a:ea typeface="Calibri" panose="020F0502020204030204" pitchFamily="34" charset="0"/>
                <a:cs typeface="Times New Roman" panose="02020603050405020304" pitchFamily="18" charset="0"/>
              </a:rPr>
              <a:t> April Maths</a:t>
            </a:r>
            <a:endParaRPr lang="en-GB" altLang="en-US" sz="1200" dirty="0"/>
          </a:p>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Please use the linked video : </a:t>
            </a:r>
            <a:r>
              <a:rPr lang="en-GB" altLang="en-US" sz="2000" dirty="0">
                <a:latin typeface="Calibri" panose="020F0502020204030204" pitchFamily="34" charset="0"/>
                <a:ea typeface="Calibri" panose="020F0502020204030204" pitchFamily="34" charset="0"/>
                <a:cs typeface="Times New Roman" panose="02020603050405020304" pitchFamily="18" charset="0"/>
                <a:hlinkClick r:id="rId2"/>
              </a:rPr>
              <a:t>https://whiterosemaths.com/homelearning/year-6/</a:t>
            </a:r>
            <a:r>
              <a:rPr lang="en-GB" altLang="en-US" sz="2000" dirty="0">
                <a:latin typeface="Calibri" panose="020F0502020204030204" pitchFamily="34" charset="0"/>
                <a:ea typeface="Calibri" panose="020F0502020204030204" pitchFamily="34" charset="0"/>
                <a:cs typeface="Times New Roman" panose="02020603050405020304" pitchFamily="18" charset="0"/>
              </a:rPr>
              <a:t>    </a:t>
            </a:r>
            <a:r>
              <a:rPr lang="en-GB" altLang="en-US" sz="2000" b="1" u="sng" dirty="0">
                <a:latin typeface="Calibri" panose="020F0502020204030204" pitchFamily="34" charset="0"/>
                <a:ea typeface="Calibri" panose="020F0502020204030204" pitchFamily="34" charset="0"/>
                <a:cs typeface="Times New Roman" panose="02020603050405020304" pitchFamily="18" charset="0"/>
              </a:rPr>
              <a:t>Summer Week 2 Lesson 1</a:t>
            </a:r>
            <a:endParaRPr lang="en-GB" altLang="en-US" sz="1200" b="1" u="sng" dirty="0"/>
          </a:p>
          <a:p>
            <a:pPr eaLnBrk="0" fontAlgn="base" hangingPunct="0">
              <a:spcBef>
                <a:spcPct val="0"/>
              </a:spcBef>
              <a:spcAft>
                <a:spcPct val="0"/>
              </a:spcAft>
            </a:pPr>
            <a:endParaRPr lang="en-GB" altLang="en-US" dirty="0">
              <a:latin typeface="Arial" panose="020B0604020202020204" pitchFamily="34" charset="0"/>
            </a:endParaRPr>
          </a:p>
        </p:txBody>
      </p:sp>
      <p:sp>
        <p:nvSpPr>
          <p:cNvPr id="5" name="Rectangle 4"/>
          <p:cNvSpPr/>
          <p:nvPr/>
        </p:nvSpPr>
        <p:spPr>
          <a:xfrm>
            <a:off x="2588319" y="21523"/>
            <a:ext cx="7183505" cy="1754326"/>
          </a:xfrm>
          <a:prstGeom prst="rect">
            <a:avLst/>
          </a:prstGeom>
          <a:noFill/>
        </p:spPr>
        <p:txBody>
          <a:bodyPr wrap="none" lIns="91440" tIns="45720" rIns="91440" bIns="45720">
            <a:spAutoFit/>
          </a:bodyPr>
          <a:lstStyle/>
          <a:p>
            <a:pPr algn="ctr"/>
            <a:r>
              <a:rPr lang="en-US" sz="5400" b="1" u="sng" dirty="0">
                <a:ln w="0"/>
                <a:solidFill>
                  <a:schemeClr val="accent1"/>
                </a:solidFill>
                <a:effectLst>
                  <a:outerShdw blurRad="38100" dist="25400" dir="5400000" algn="ctr" rotWithShape="0">
                    <a:srgbClr val="6E747A">
                      <a:alpha val="43000"/>
                    </a:srgbClr>
                  </a:outerShdw>
                </a:effectLst>
              </a:rPr>
              <a:t>LO To find angles within </a:t>
            </a:r>
          </a:p>
          <a:p>
            <a:pPr algn="ctr"/>
            <a:r>
              <a:rPr lang="en-US" sz="5400" b="1" u="sng" dirty="0">
                <a:ln w="0"/>
                <a:solidFill>
                  <a:schemeClr val="accent1"/>
                </a:solidFill>
                <a:effectLst>
                  <a:outerShdw blurRad="38100" dist="25400" dir="5400000" algn="ctr" rotWithShape="0">
                    <a:srgbClr val="6E747A">
                      <a:alpha val="43000"/>
                    </a:srgbClr>
                  </a:outerShdw>
                </a:effectLst>
              </a:rPr>
              <a:t>a quadrilateral</a:t>
            </a:r>
            <a:endParaRPr lang="en-US" sz="5400" b="1" u="sng"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1991544" y="4110610"/>
            <a:ext cx="4572000" cy="1779333"/>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Please complete the worksheet before the deep/deeper.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Any questions please e-mail me at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bstanley@bluecoat.uk.com</a:t>
            </a: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AutoShape 7" descr="Illustration Of A Smiley Mascot Holding A Pencil, Answering Math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7104112" y="3043935"/>
            <a:ext cx="3433552" cy="3635052"/>
          </a:xfrm>
          <a:prstGeom prst="rect">
            <a:avLst/>
          </a:prstGeom>
        </p:spPr>
      </p:pic>
    </p:spTree>
    <p:extLst>
      <p:ext uri="{BB962C8B-B14F-4D97-AF65-F5344CB8AC3E}">
        <p14:creationId xmlns:p14="http://schemas.microsoft.com/office/powerpoint/2010/main" val="3124841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5520" y="188640"/>
            <a:ext cx="8787460" cy="6552728"/>
          </a:xfrm>
          <a:prstGeom prst="rect">
            <a:avLst/>
          </a:prstGeom>
        </p:spPr>
      </p:pic>
    </p:spTree>
    <p:extLst>
      <p:ext uri="{BB962C8B-B14F-4D97-AF65-F5344CB8AC3E}">
        <p14:creationId xmlns:p14="http://schemas.microsoft.com/office/powerpoint/2010/main" val="1481628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3319" y="188640"/>
            <a:ext cx="8892480" cy="6669361"/>
          </a:xfrm>
          <a:prstGeom prst="rect">
            <a:avLst/>
          </a:prstGeom>
        </p:spPr>
      </p:pic>
    </p:spTree>
    <p:extLst>
      <p:ext uri="{BB962C8B-B14F-4D97-AF65-F5344CB8AC3E}">
        <p14:creationId xmlns:p14="http://schemas.microsoft.com/office/powerpoint/2010/main" val="1565182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9537" y="260648"/>
            <a:ext cx="3484673" cy="4320480"/>
          </a:xfrm>
          <a:prstGeom prst="rect">
            <a:avLst/>
          </a:prstGeom>
        </p:spPr>
      </p:pic>
      <p:pic>
        <p:nvPicPr>
          <p:cNvPr id="3" name="Picture 2"/>
          <p:cNvPicPr>
            <a:picLocks noChangeAspect="1"/>
          </p:cNvPicPr>
          <p:nvPr/>
        </p:nvPicPr>
        <p:blipFill>
          <a:blip r:embed="rId3"/>
          <a:stretch>
            <a:fillRect/>
          </a:stretch>
        </p:blipFill>
        <p:spPr>
          <a:xfrm>
            <a:off x="6168008" y="544463"/>
            <a:ext cx="3744416" cy="5404029"/>
          </a:xfrm>
          <a:prstGeom prst="rect">
            <a:avLst/>
          </a:prstGeom>
        </p:spPr>
      </p:pic>
    </p:spTree>
    <p:extLst>
      <p:ext uri="{BB962C8B-B14F-4D97-AF65-F5344CB8AC3E}">
        <p14:creationId xmlns:p14="http://schemas.microsoft.com/office/powerpoint/2010/main" val="127678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764705"/>
            <a:ext cx="8748464" cy="5632311"/>
          </a:xfrm>
          <a:prstGeom prst="rect">
            <a:avLst/>
          </a:prstGeom>
        </p:spPr>
        <p:txBody>
          <a:bodyPr wrap="square">
            <a:spAutoFit/>
          </a:bodyPr>
          <a:lstStyle/>
          <a:p>
            <a:r>
              <a:rPr lang="en-GB" dirty="0"/>
              <a:t>Bravely, I began to explore the creepy room. I found an array of objects like old books, a pair of round glasses, a large watercolour painting of a little girl and a man pleasantly playing on the lawn and a note. Just as I was feeling confident, the peculiar noises returned along with my Mom! So, I had to go back downstairs, I felt so disappointed because I really wanted to stay longer to find more clues. </a:t>
            </a:r>
          </a:p>
          <a:p>
            <a:r>
              <a:rPr lang="en-GB" dirty="0"/>
              <a:t>This morning, the craziest thing happened! My alarm clock didn’t wake me up…Mallory’s loud screaming did! Something had tied her long, silky, brown hair to the bed and of course I got the blame! It wasn’t me and it wasn’t Simon. I felt very confused!</a:t>
            </a:r>
          </a:p>
          <a:p>
            <a:r>
              <a:rPr lang="en-GB" dirty="0"/>
              <a:t>Certainly curious, I knew what I needed to do. I used the clues from the strange note I found yesterday and bravely made my way up to the undisturbed attic. Eventually, when I got there the room I entered was bright and small with dusty windows on all sides. There wasn’t much in the room, only an old trunk, a Victrola, a small stool and rolls of faded fabric. </a:t>
            </a:r>
          </a:p>
          <a:p>
            <a:r>
              <a:rPr lang="en-GB" dirty="0"/>
              <a:t>Nervously, I opened the large, dry, neglected trunk. Nothing inside looked like it was a secret or something to be hidden, there was simply moth-eaten clothes inside. I felt disappointed because I was eagerly hoping to find something fascinating!</a:t>
            </a:r>
          </a:p>
          <a:p>
            <a:r>
              <a:rPr lang="en-GB" dirty="0"/>
              <a:t>Using the clues in the note I found, I knew there was something in the trunk but it took me a while to work out where. Eventually, a secret compartment popped open! Excited beyond reason, I quickly reached inside and found an old crumbling book that smelt like burnt paper. </a:t>
            </a:r>
          </a:p>
        </p:txBody>
      </p:sp>
    </p:spTree>
    <p:extLst>
      <p:ext uri="{BB962C8B-B14F-4D97-AF65-F5344CB8AC3E}">
        <p14:creationId xmlns:p14="http://schemas.microsoft.com/office/powerpoint/2010/main" val="3143746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9052" y="548680"/>
            <a:ext cx="9108948" cy="5832648"/>
          </a:xfrm>
          <a:prstGeom prst="rect">
            <a:avLst/>
          </a:prstGeom>
        </p:spPr>
      </p:pic>
    </p:spTree>
    <p:extLst>
      <p:ext uri="{BB962C8B-B14F-4D97-AF65-F5344CB8AC3E}">
        <p14:creationId xmlns:p14="http://schemas.microsoft.com/office/powerpoint/2010/main" val="4245519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1505" y="188640"/>
            <a:ext cx="8920933" cy="6552728"/>
          </a:xfrm>
          <a:prstGeom prst="rect">
            <a:avLst/>
          </a:prstGeom>
        </p:spPr>
      </p:pic>
    </p:spTree>
    <p:extLst>
      <p:ext uri="{BB962C8B-B14F-4D97-AF65-F5344CB8AC3E}">
        <p14:creationId xmlns:p14="http://schemas.microsoft.com/office/powerpoint/2010/main" val="348494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5520" y="260649"/>
            <a:ext cx="4464497" cy="2936599"/>
          </a:xfrm>
          <a:prstGeom prst="rect">
            <a:avLst/>
          </a:prstGeom>
        </p:spPr>
      </p:pic>
      <p:pic>
        <p:nvPicPr>
          <p:cNvPr id="3" name="Picture 2"/>
          <p:cNvPicPr>
            <a:picLocks noChangeAspect="1"/>
          </p:cNvPicPr>
          <p:nvPr/>
        </p:nvPicPr>
        <p:blipFill>
          <a:blip r:embed="rId3"/>
          <a:stretch>
            <a:fillRect/>
          </a:stretch>
        </p:blipFill>
        <p:spPr>
          <a:xfrm>
            <a:off x="5540570" y="2420889"/>
            <a:ext cx="4821862" cy="4260329"/>
          </a:xfrm>
          <a:prstGeom prst="rect">
            <a:avLst/>
          </a:prstGeom>
        </p:spPr>
      </p:pic>
    </p:spTree>
    <p:extLst>
      <p:ext uri="{BB962C8B-B14F-4D97-AF65-F5344CB8AC3E}">
        <p14:creationId xmlns:p14="http://schemas.microsoft.com/office/powerpoint/2010/main" val="384405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5" y="332657"/>
            <a:ext cx="3093283" cy="1200329"/>
          </a:xfrm>
          <a:prstGeom prst="rect">
            <a:avLst/>
          </a:prstGeom>
          <a:noFill/>
        </p:spPr>
        <p:txBody>
          <a:bodyPr wrap="none" rtlCol="0">
            <a:spAutoFit/>
          </a:bodyPr>
          <a:lstStyle/>
          <a:p>
            <a:r>
              <a:rPr lang="en-GB" dirty="0"/>
              <a:t>In the diary entry can you find:</a:t>
            </a:r>
          </a:p>
          <a:p>
            <a:pPr marL="285750" indent="-285750">
              <a:buFontTx/>
              <a:buChar char="-"/>
            </a:pPr>
            <a:r>
              <a:rPr lang="en-GB" dirty="0"/>
              <a:t>Nouns, adjectives and verbs</a:t>
            </a:r>
          </a:p>
          <a:p>
            <a:pPr marL="285750" indent="-285750">
              <a:buFontTx/>
              <a:buChar char="-"/>
            </a:pPr>
            <a:r>
              <a:rPr lang="en-GB" dirty="0"/>
              <a:t>Fronted adverbials</a:t>
            </a:r>
          </a:p>
          <a:p>
            <a:pPr marL="285750" indent="-285750">
              <a:buFontTx/>
              <a:buChar char="-"/>
            </a:pPr>
            <a:r>
              <a:rPr lang="en-GB" dirty="0"/>
              <a:t>Adverbs</a:t>
            </a:r>
            <a:endParaRPr lang="en-GB" dirty="0"/>
          </a:p>
        </p:txBody>
      </p:sp>
      <p:graphicFrame>
        <p:nvGraphicFramePr>
          <p:cNvPr id="3" name="Table 2"/>
          <p:cNvGraphicFramePr>
            <a:graphicFrameLocks noGrp="1"/>
          </p:cNvGraphicFramePr>
          <p:nvPr>
            <p:extLst/>
          </p:nvPr>
        </p:nvGraphicFramePr>
        <p:xfrm>
          <a:off x="1991545" y="1844824"/>
          <a:ext cx="8136905" cy="4415136"/>
        </p:xfrm>
        <a:graphic>
          <a:graphicData uri="http://schemas.openxmlformats.org/drawingml/2006/table">
            <a:tbl>
              <a:tblPr firstRow="1" bandRow="1">
                <a:tableStyleId>{5940675A-B579-460E-94D1-54222C63F5DA}</a:tableStyleId>
              </a:tblPr>
              <a:tblGrid>
                <a:gridCol w="1627381">
                  <a:extLst>
                    <a:ext uri="{9D8B030D-6E8A-4147-A177-3AD203B41FA5}">
                      <a16:colId xmlns:a16="http://schemas.microsoft.com/office/drawing/2014/main" val="2800349956"/>
                    </a:ext>
                  </a:extLst>
                </a:gridCol>
                <a:gridCol w="1627381">
                  <a:extLst>
                    <a:ext uri="{9D8B030D-6E8A-4147-A177-3AD203B41FA5}">
                      <a16:colId xmlns:a16="http://schemas.microsoft.com/office/drawing/2014/main" val="4227274358"/>
                    </a:ext>
                  </a:extLst>
                </a:gridCol>
                <a:gridCol w="1627381">
                  <a:extLst>
                    <a:ext uri="{9D8B030D-6E8A-4147-A177-3AD203B41FA5}">
                      <a16:colId xmlns:a16="http://schemas.microsoft.com/office/drawing/2014/main" val="1937995989"/>
                    </a:ext>
                  </a:extLst>
                </a:gridCol>
                <a:gridCol w="1627381">
                  <a:extLst>
                    <a:ext uri="{9D8B030D-6E8A-4147-A177-3AD203B41FA5}">
                      <a16:colId xmlns:a16="http://schemas.microsoft.com/office/drawing/2014/main" val="119596455"/>
                    </a:ext>
                  </a:extLst>
                </a:gridCol>
                <a:gridCol w="1627381">
                  <a:extLst>
                    <a:ext uri="{9D8B030D-6E8A-4147-A177-3AD203B41FA5}">
                      <a16:colId xmlns:a16="http://schemas.microsoft.com/office/drawing/2014/main" val="3447627254"/>
                    </a:ext>
                  </a:extLst>
                </a:gridCol>
              </a:tblGrid>
              <a:tr h="735856">
                <a:tc>
                  <a:txBody>
                    <a:bodyPr/>
                    <a:lstStyle/>
                    <a:p>
                      <a:r>
                        <a:rPr lang="en-GB" dirty="0" smtClean="0"/>
                        <a:t>Nouns</a:t>
                      </a:r>
                      <a:endParaRPr lang="en-GB" dirty="0"/>
                    </a:p>
                  </a:txBody>
                  <a:tcPr/>
                </a:tc>
                <a:tc>
                  <a:txBody>
                    <a:bodyPr/>
                    <a:lstStyle/>
                    <a:p>
                      <a:r>
                        <a:rPr lang="en-GB" dirty="0" smtClean="0"/>
                        <a:t>Verbs</a:t>
                      </a:r>
                      <a:endParaRPr lang="en-GB" dirty="0"/>
                    </a:p>
                  </a:txBody>
                  <a:tcPr/>
                </a:tc>
                <a:tc>
                  <a:txBody>
                    <a:bodyPr/>
                    <a:lstStyle/>
                    <a:p>
                      <a:r>
                        <a:rPr lang="en-GB" dirty="0" smtClean="0"/>
                        <a:t>Adjectives</a:t>
                      </a:r>
                      <a:endParaRPr lang="en-GB" dirty="0"/>
                    </a:p>
                  </a:txBody>
                  <a:tcPr/>
                </a:tc>
                <a:tc>
                  <a:txBody>
                    <a:bodyPr/>
                    <a:lstStyle/>
                    <a:p>
                      <a:r>
                        <a:rPr lang="en-GB" dirty="0" smtClean="0"/>
                        <a:t>Adverbials</a:t>
                      </a:r>
                      <a:endParaRPr lang="en-GB" dirty="0"/>
                    </a:p>
                  </a:txBody>
                  <a:tcPr/>
                </a:tc>
                <a:tc>
                  <a:txBody>
                    <a:bodyPr/>
                    <a:lstStyle/>
                    <a:p>
                      <a:r>
                        <a:rPr lang="en-GB" dirty="0" smtClean="0"/>
                        <a:t>Adverbs</a:t>
                      </a:r>
                      <a:endParaRPr lang="en-GB" dirty="0"/>
                    </a:p>
                  </a:txBody>
                  <a:tcPr/>
                </a:tc>
                <a:extLst>
                  <a:ext uri="{0D108BD9-81ED-4DB2-BD59-A6C34878D82A}">
                    <a16:rowId xmlns:a16="http://schemas.microsoft.com/office/drawing/2014/main" val="2146509997"/>
                  </a:ext>
                </a:extLst>
              </a:tr>
              <a:tr h="73585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95854879"/>
                  </a:ext>
                </a:extLst>
              </a:tr>
              <a:tr h="73585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97527440"/>
                  </a:ext>
                </a:extLst>
              </a:tr>
              <a:tr h="73585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58179904"/>
                  </a:ext>
                </a:extLst>
              </a:tr>
              <a:tr h="73585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18209378"/>
                  </a:ext>
                </a:extLst>
              </a:tr>
              <a:tr h="73585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49334348"/>
                  </a:ext>
                </a:extLst>
              </a:tr>
            </a:tbl>
          </a:graphicData>
        </a:graphic>
      </p:graphicFrame>
    </p:spTree>
    <p:extLst>
      <p:ext uri="{BB962C8B-B14F-4D97-AF65-F5344CB8AC3E}">
        <p14:creationId xmlns:p14="http://schemas.microsoft.com/office/powerpoint/2010/main" val="226967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847528" y="1402905"/>
            <a:ext cx="7640466"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a:latin typeface="Calibri" panose="020F0502020204030204" pitchFamily="34" charset="0"/>
                <a:ea typeface="Calibri" panose="020F0502020204030204" pitchFamily="34" charset="0"/>
                <a:cs typeface="Times New Roman" panose="02020603050405020304" pitchFamily="18" charset="0"/>
              </a:rPr>
              <a:t>Monday 27</a:t>
            </a:r>
            <a:r>
              <a:rPr lang="en-GB" altLang="en-US" sz="2000" baseline="30000">
                <a:latin typeface="Calibri" panose="020F0502020204030204" pitchFamily="34" charset="0"/>
                <a:ea typeface="Calibri" panose="020F0502020204030204" pitchFamily="34" charset="0"/>
                <a:cs typeface="Times New Roman" panose="02020603050405020304" pitchFamily="18" charset="0"/>
              </a:rPr>
              <a:t>th</a:t>
            </a:r>
            <a:r>
              <a:rPr lang="en-GB" altLang="en-US" sz="2000">
                <a:latin typeface="Calibri" panose="020F0502020204030204" pitchFamily="34" charset="0"/>
                <a:ea typeface="Calibri" panose="020F0502020204030204" pitchFamily="34" charset="0"/>
                <a:cs typeface="Times New Roman" panose="02020603050405020304" pitchFamily="18" charset="0"/>
              </a:rPr>
              <a:t> </a:t>
            </a:r>
            <a:r>
              <a:rPr lang="en-GB" altLang="en-US" sz="2000" dirty="0">
                <a:latin typeface="Calibri" panose="020F0502020204030204" pitchFamily="34" charset="0"/>
                <a:ea typeface="Calibri" panose="020F0502020204030204" pitchFamily="34" charset="0"/>
                <a:cs typeface="Times New Roman" panose="02020603050405020304" pitchFamily="18" charset="0"/>
              </a:rPr>
              <a:t>April Maths</a:t>
            </a:r>
            <a:endParaRPr lang="en-GB" altLang="en-US" sz="1200" dirty="0"/>
          </a:p>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Please use the linked video : </a:t>
            </a:r>
            <a:r>
              <a:rPr lang="en-GB" altLang="en-US" sz="2000" dirty="0">
                <a:latin typeface="Calibri" panose="020F0502020204030204" pitchFamily="34" charset="0"/>
                <a:ea typeface="Calibri" panose="020F0502020204030204" pitchFamily="34" charset="0"/>
                <a:cs typeface="Times New Roman" panose="02020603050405020304" pitchFamily="18" charset="0"/>
                <a:hlinkClick r:id="rId2"/>
              </a:rPr>
              <a:t>https://whiterosemaths.com/homelearning/year-6/</a:t>
            </a:r>
            <a:r>
              <a:rPr lang="en-GB" altLang="en-US" sz="2000" dirty="0">
                <a:latin typeface="Calibri" panose="020F0502020204030204" pitchFamily="34" charset="0"/>
                <a:ea typeface="Calibri" panose="020F0502020204030204" pitchFamily="34" charset="0"/>
                <a:cs typeface="Times New Roman" panose="02020603050405020304" pitchFamily="18" charset="0"/>
              </a:rPr>
              <a:t>    Summer Week 1 Lesson 1</a:t>
            </a:r>
            <a:endParaRPr lang="en-GB" altLang="en-US" sz="1200" dirty="0"/>
          </a:p>
          <a:p>
            <a:pPr eaLnBrk="0" fontAlgn="base" hangingPunct="0">
              <a:spcBef>
                <a:spcPct val="0"/>
              </a:spcBef>
              <a:spcAft>
                <a:spcPct val="0"/>
              </a:spcAft>
            </a:pPr>
            <a:r>
              <a:rPr lang="en-GB" altLang="en-US" sz="2000" dirty="0">
                <a:latin typeface="Calibri" panose="020F0502020204030204" pitchFamily="34" charset="0"/>
                <a:ea typeface="Calibri" panose="020F0502020204030204" pitchFamily="34" charset="0"/>
                <a:cs typeface="Times New Roman" panose="02020603050405020304" pitchFamily="18" charset="0"/>
              </a:rPr>
              <a:t>We have moved to week 3 instead of 2 as many of you will not have protractors so week 2 becomes very difficult. </a:t>
            </a:r>
            <a:endParaRPr lang="en-GB" altLang="en-US" sz="1200" dirty="0"/>
          </a:p>
          <a:p>
            <a:pPr eaLnBrk="0" fontAlgn="base" hangingPunct="0">
              <a:spcBef>
                <a:spcPct val="0"/>
              </a:spcBef>
              <a:spcAft>
                <a:spcPct val="0"/>
              </a:spcAft>
            </a:pPr>
            <a:endParaRPr lang="en-GB" altLang="en-US" dirty="0">
              <a:latin typeface="Arial" panose="020B0604020202020204" pitchFamily="34" charset="0"/>
            </a:endParaRPr>
          </a:p>
        </p:txBody>
      </p:sp>
      <p:sp>
        <p:nvSpPr>
          <p:cNvPr id="5" name="Rectangle 4"/>
          <p:cNvSpPr/>
          <p:nvPr/>
        </p:nvSpPr>
        <p:spPr>
          <a:xfrm>
            <a:off x="1626690" y="21523"/>
            <a:ext cx="9106725" cy="923330"/>
          </a:xfrm>
          <a:prstGeom prst="rect">
            <a:avLst/>
          </a:prstGeom>
          <a:noFill/>
        </p:spPr>
        <p:txBody>
          <a:bodyPr wrap="none" lIns="91440" tIns="45720" rIns="91440" bIns="45720">
            <a:spAutoFit/>
          </a:bodyPr>
          <a:lstStyle/>
          <a:p>
            <a:pPr algn="ctr"/>
            <a:r>
              <a:rPr lang="en-US" sz="5400" b="1" u="sng" dirty="0">
                <a:ln w="0"/>
                <a:solidFill>
                  <a:schemeClr val="accent1"/>
                </a:solidFill>
                <a:effectLst>
                  <a:outerShdw blurRad="38100" dist="25400" dir="5400000" algn="ctr" rotWithShape="0">
                    <a:srgbClr val="6E747A">
                      <a:alpha val="43000"/>
                    </a:srgbClr>
                  </a:outerShdw>
                </a:effectLst>
              </a:rPr>
              <a:t>LO To calculate different angles</a:t>
            </a:r>
            <a:endParaRPr lang="en-US" sz="5400" b="1" u="sng"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1991544" y="4110610"/>
            <a:ext cx="4572000" cy="1779333"/>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Please complete the worksheet before the deep/deeper.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Any questions please e-mail me at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bstanley@bluecoat.uk.com</a:t>
            </a: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AutoShape 7" descr="Illustration Of A Smiley Mascot Holding A Pencil, Answering Math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a:stretch>
            <a:fillRect/>
          </a:stretch>
        </p:blipFill>
        <p:spPr>
          <a:xfrm>
            <a:off x="7104112" y="3043935"/>
            <a:ext cx="3433552" cy="3635052"/>
          </a:xfrm>
          <a:prstGeom prst="rect">
            <a:avLst/>
          </a:prstGeom>
        </p:spPr>
      </p:pic>
    </p:spTree>
    <p:extLst>
      <p:ext uri="{BB962C8B-B14F-4D97-AF65-F5344CB8AC3E}">
        <p14:creationId xmlns:p14="http://schemas.microsoft.com/office/powerpoint/2010/main" val="1893484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52588" y="188641"/>
            <a:ext cx="8886825" cy="6669359"/>
          </a:xfrm>
          <a:prstGeom prst="rect">
            <a:avLst/>
          </a:prstGeom>
        </p:spPr>
      </p:pic>
    </p:spTree>
    <p:extLst>
      <p:ext uri="{BB962C8B-B14F-4D97-AF65-F5344CB8AC3E}">
        <p14:creationId xmlns:p14="http://schemas.microsoft.com/office/powerpoint/2010/main" val="256854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52588" y="471488"/>
            <a:ext cx="8886825" cy="6197873"/>
          </a:xfrm>
          <a:prstGeom prst="rect">
            <a:avLst/>
          </a:prstGeom>
        </p:spPr>
      </p:pic>
    </p:spTree>
    <p:extLst>
      <p:ext uri="{BB962C8B-B14F-4D97-AF65-F5344CB8AC3E}">
        <p14:creationId xmlns:p14="http://schemas.microsoft.com/office/powerpoint/2010/main" val="3059867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2086</Words>
  <Application>Microsoft Office PowerPoint</Application>
  <PresentationFormat>Widescreen</PresentationFormat>
  <Paragraphs>156</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B</dc:creator>
  <cp:lastModifiedBy>Stanley, B</cp:lastModifiedBy>
  <cp:revision>3</cp:revision>
  <dcterms:created xsi:type="dcterms:W3CDTF">2020-04-21T09:29:47Z</dcterms:created>
  <dcterms:modified xsi:type="dcterms:W3CDTF">2020-04-21T09:41:25Z</dcterms:modified>
</cp:coreProperties>
</file>